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2" r:id="rId4"/>
    <p:sldId id="258" r:id="rId5"/>
    <p:sldId id="264" r:id="rId6"/>
    <p:sldId id="263" r:id="rId7"/>
    <p:sldId id="266" r:id="rId8"/>
    <p:sldId id="259" r:id="rId9"/>
    <p:sldId id="268" r:id="rId10"/>
    <p:sldId id="260" r:id="rId11"/>
    <p:sldId id="261" r:id="rId12"/>
    <p:sldId id="267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80"/>
    <a:srgbClr val="DDDDDD"/>
    <a:srgbClr val="C0C0C0"/>
    <a:srgbClr val="00FFFF"/>
    <a:srgbClr val="B2C9EC"/>
    <a:srgbClr val="FFFF00"/>
    <a:srgbClr val="FF339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30C78-FE19-4D53-8669-B0F6A2D60D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78086-D517-4012-B7AF-2BC9F73162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077C3-0A3D-4DC9-9C19-22159EE76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7E90B-B68F-4A66-AA36-9291389772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656E8-CF3A-4A5B-9C39-7D69B1F713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B2360-8DB4-4220-B99C-C3E35EF8FF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D012E-42E8-4AF1-BAEB-EDA8BB9C18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4474E-75F7-499A-94E8-7953A28F9D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E02024-ABE5-46FF-8EAF-64184063EF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2B5D9-FD85-41F8-97F6-0B0953B6AC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C7103-66B4-4B38-8369-E543655880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167FC3-C2E4-4ED0-A868-0D49894117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8521BF8-EBCD-4B60-9A4E-A60EC8766B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3AE030-C413-4ED4-88D3-E9EBB56162F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8.bin"/><Relationship Id="rId7" Type="http://schemas.openxmlformats.org/officeDocument/2006/relationships/image" Target="../media/image16.emf"/><Relationship Id="rId12" Type="http://schemas.openxmlformats.org/officeDocument/2006/relationships/image" Target="../media/image21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5.emf"/><Relationship Id="rId11" Type="http://schemas.openxmlformats.org/officeDocument/2006/relationships/image" Target="../media/image20.emf"/><Relationship Id="rId5" Type="http://schemas.openxmlformats.org/officeDocument/2006/relationships/image" Target="../media/image14.emf"/><Relationship Id="rId10" Type="http://schemas.openxmlformats.org/officeDocument/2006/relationships/image" Target="../media/image19.e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92">
                <a:gamma/>
                <a:shade val="46275"/>
                <a:invGamma/>
              </a:srgbClr>
            </a:gs>
            <a:gs pos="100000">
              <a:srgbClr val="00009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79" name="Group 19"/>
          <p:cNvGrpSpPr>
            <a:grpSpLocks/>
          </p:cNvGrpSpPr>
          <p:nvPr/>
        </p:nvGrpSpPr>
        <p:grpSpPr bwMode="auto">
          <a:xfrm>
            <a:off x="1692275" y="908050"/>
            <a:ext cx="6696075" cy="5400675"/>
            <a:chOff x="1066" y="527"/>
            <a:chExt cx="4218" cy="3402"/>
          </a:xfrm>
        </p:grpSpPr>
        <p:sp>
          <p:nvSpPr>
            <p:cNvPr id="15378" name="AutoShape 18"/>
            <p:cNvSpPr>
              <a:spLocks noChangeArrowheads="1"/>
            </p:cNvSpPr>
            <p:nvPr/>
          </p:nvSpPr>
          <p:spPr bwMode="auto">
            <a:xfrm rot="-1761764">
              <a:off x="1066" y="527"/>
              <a:ext cx="2767" cy="3311"/>
            </a:xfrm>
            <a:prstGeom prst="moo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alpha val="25999"/>
                  </a:schemeClr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375" name="Group 15"/>
            <p:cNvGrpSpPr>
              <a:grpSpLocks/>
            </p:cNvGrpSpPr>
            <p:nvPr/>
          </p:nvGrpSpPr>
          <p:grpSpPr bwMode="auto">
            <a:xfrm>
              <a:off x="3651" y="2931"/>
              <a:ext cx="1633" cy="998"/>
              <a:chOff x="431" y="2795"/>
              <a:chExt cx="1633" cy="998"/>
            </a:xfrm>
          </p:grpSpPr>
          <p:grpSp>
            <p:nvGrpSpPr>
              <p:cNvPr id="15365" name="Group 5"/>
              <p:cNvGrpSpPr>
                <a:grpSpLocks/>
              </p:cNvGrpSpPr>
              <p:nvPr/>
            </p:nvGrpSpPr>
            <p:grpSpPr bwMode="auto">
              <a:xfrm>
                <a:off x="431" y="2795"/>
                <a:ext cx="1633" cy="998"/>
                <a:chOff x="929" y="1661"/>
                <a:chExt cx="3515" cy="1633"/>
              </a:xfrm>
            </p:grpSpPr>
            <p:grpSp>
              <p:nvGrpSpPr>
                <p:cNvPr id="15366" name="Group 6"/>
                <p:cNvGrpSpPr>
                  <a:grpSpLocks/>
                </p:cNvGrpSpPr>
                <p:nvPr/>
              </p:nvGrpSpPr>
              <p:grpSpPr bwMode="auto">
                <a:xfrm>
                  <a:off x="1156" y="1661"/>
                  <a:ext cx="3288" cy="1043"/>
                  <a:chOff x="0" y="1661"/>
                  <a:chExt cx="3288" cy="1043"/>
                </a:xfrm>
              </p:grpSpPr>
              <p:sp>
                <p:nvSpPr>
                  <p:cNvPr id="15367" name="Oval 7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661"/>
                    <a:ext cx="3288" cy="998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33CC"/>
                      </a:gs>
                      <a:gs pos="100000">
                        <a:srgbClr val="000066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68" name="AutoShape 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440" y="221"/>
                    <a:ext cx="408" cy="3288"/>
                  </a:xfrm>
                  <a:prstGeom prst="moon">
                    <a:avLst>
                      <a:gd name="adj" fmla="val 22792"/>
                    </a:avLst>
                  </a:prstGeom>
                  <a:gradFill rotWithShape="1">
                    <a:gsLst>
                      <a:gs pos="0">
                        <a:schemeClr val="accent1">
                          <a:alpha val="39999"/>
                        </a:schemeClr>
                      </a:gs>
                      <a:gs pos="100000">
                        <a:schemeClr val="accent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69" name="Oval 9"/>
                  <p:cNvSpPr>
                    <a:spLocks noChangeArrowheads="1"/>
                  </p:cNvSpPr>
                  <p:nvPr/>
                </p:nvSpPr>
                <p:spPr bwMode="auto">
                  <a:xfrm rot="981100">
                    <a:off x="0" y="2296"/>
                    <a:ext cx="657" cy="2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53999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70" name="Oval 10"/>
                  <p:cNvSpPr>
                    <a:spLocks noChangeArrowheads="1"/>
                  </p:cNvSpPr>
                  <p:nvPr/>
                </p:nvSpPr>
                <p:spPr bwMode="auto">
                  <a:xfrm rot="-160436">
                    <a:off x="1292" y="2523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CCFF">
                          <a:alpha val="48000"/>
                        </a:srgbClr>
                      </a:gs>
                      <a:gs pos="100000">
                        <a:srgbClr val="00CCFF">
                          <a:gamma/>
                          <a:shade val="46275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5371" name="Oval 11"/>
                  <p:cNvSpPr>
                    <a:spLocks noChangeArrowheads="1"/>
                  </p:cNvSpPr>
                  <p:nvPr/>
                </p:nvSpPr>
                <p:spPr bwMode="auto">
                  <a:xfrm rot="604836">
                    <a:off x="2381" y="1797"/>
                    <a:ext cx="862" cy="18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alpha val="78000"/>
                        </a:schemeClr>
                      </a:gs>
                      <a:gs pos="100000">
                        <a:schemeClr val="bg1">
                          <a:gamma/>
                          <a:shade val="46275"/>
                          <a:invGamma/>
                          <a:alpha val="0"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5372" name="Oval 12"/>
                <p:cNvSpPr>
                  <a:spLocks noChangeArrowheads="1"/>
                </p:cNvSpPr>
                <p:nvPr/>
              </p:nvSpPr>
              <p:spPr bwMode="auto">
                <a:xfrm>
                  <a:off x="929" y="2840"/>
                  <a:ext cx="2586" cy="45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5374" name="Text Box 14"/>
              <p:cNvSpPr txBox="1">
                <a:spLocks noChangeArrowheads="1"/>
              </p:cNvSpPr>
              <p:nvPr/>
            </p:nvSpPr>
            <p:spPr bwMode="auto">
              <a:xfrm>
                <a:off x="612" y="2931"/>
                <a:ext cx="1406" cy="3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600">
                    <a:solidFill>
                      <a:srgbClr val="66FFFF"/>
                    </a:solidFill>
                    <a:latin typeface="Comic Sans MS" pitchFamily="66" charset="0"/>
                  </a:rPr>
                  <a:t>SELF.ORG.CHEM LECTURES</a:t>
                </a:r>
                <a:endParaRPr lang="en-US" sz="1600">
                  <a:solidFill>
                    <a:srgbClr val="66FFFF"/>
                  </a:solidFill>
                  <a:latin typeface="Comic Sans MS" pitchFamily="66" charset="0"/>
                </a:endParaRPr>
              </a:p>
            </p:txBody>
          </p:sp>
        </p:grpSp>
      </p:grp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2195513" y="1125538"/>
            <a:ext cx="46799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THIS SAMPLE PRESENTATION IS</a:t>
            </a:r>
          </a:p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11 SLIDES LONG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2555875" y="2349500"/>
            <a:ext cx="3959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ABOUT 7 MIN READING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1619250" y="2997200"/>
            <a:ext cx="575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EFFECTS AND SLIDES ADVANCE ARE AUTOMATIC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1331913" y="3716338"/>
            <a:ext cx="6553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BUT IN THE FULL LECTURE THESE ARE MANUALLY ACTIVATED FOR COMPLETE CONTROL BY LECTURER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48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48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92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6" grpId="0"/>
      <p:bldP spid="15377" grpId="0"/>
      <p:bldP spid="15380" grpId="0"/>
      <p:bldP spid="153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971550" y="1125538"/>
            <a:ext cx="2087563" cy="1439862"/>
            <a:chOff x="1247" y="2750"/>
            <a:chExt cx="953" cy="816"/>
          </a:xfrm>
        </p:grpSpPr>
        <p:grpSp>
          <p:nvGrpSpPr>
            <p:cNvPr id="2053" name="Group 5"/>
            <p:cNvGrpSpPr>
              <a:grpSpLocks/>
            </p:cNvGrpSpPr>
            <p:nvPr/>
          </p:nvGrpSpPr>
          <p:grpSpPr bwMode="auto">
            <a:xfrm>
              <a:off x="1383" y="2750"/>
              <a:ext cx="817" cy="544"/>
              <a:chOff x="1383" y="2750"/>
              <a:chExt cx="817" cy="544"/>
            </a:xfrm>
          </p:grpSpPr>
          <p:sp>
            <p:nvSpPr>
              <p:cNvPr id="2054" name="Oval 6"/>
              <p:cNvSpPr>
                <a:spLocks noChangeArrowheads="1"/>
              </p:cNvSpPr>
              <p:nvPr/>
            </p:nvSpPr>
            <p:spPr bwMode="auto">
              <a:xfrm>
                <a:off x="1383" y="2750"/>
                <a:ext cx="817" cy="54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0033CC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5" name="Line 7"/>
              <p:cNvSpPr>
                <a:spLocks noChangeShapeType="1"/>
              </p:cNvSpPr>
              <p:nvPr/>
            </p:nvSpPr>
            <p:spPr bwMode="auto">
              <a:xfrm flipV="1">
                <a:off x="1655" y="3158"/>
                <a:ext cx="272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6" name="Oval 8"/>
            <p:cNvSpPr>
              <a:spLocks noChangeArrowheads="1"/>
            </p:cNvSpPr>
            <p:nvPr/>
          </p:nvSpPr>
          <p:spPr bwMode="auto">
            <a:xfrm>
              <a:off x="1247" y="3339"/>
              <a:ext cx="817" cy="227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57" name="Oval 9"/>
          <p:cNvSpPr>
            <a:spLocks noChangeArrowheads="1"/>
          </p:cNvSpPr>
          <p:nvPr/>
        </p:nvSpPr>
        <p:spPr bwMode="auto">
          <a:xfrm>
            <a:off x="1547813" y="1268413"/>
            <a:ext cx="673100" cy="4810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8" name="Oval 10"/>
          <p:cNvSpPr>
            <a:spLocks noChangeArrowheads="1"/>
          </p:cNvSpPr>
          <p:nvPr/>
        </p:nvSpPr>
        <p:spPr bwMode="auto">
          <a:xfrm>
            <a:off x="1690688" y="1341438"/>
            <a:ext cx="360362" cy="358775"/>
          </a:xfrm>
          <a:prstGeom prst="ellipse">
            <a:avLst/>
          </a:prstGeom>
          <a:gradFill rotWithShape="1">
            <a:gsLst>
              <a:gs pos="0">
                <a:srgbClr val="FF00FF">
                  <a:gamma/>
                  <a:shade val="26275"/>
                  <a:invGamma/>
                </a:srgbClr>
              </a:gs>
              <a:gs pos="100000">
                <a:srgbClr val="FF00FF">
                  <a:alpha val="75999"/>
                </a:srgbClr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800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 rot="5217736">
            <a:off x="1780381" y="1024732"/>
            <a:ext cx="200025" cy="668338"/>
          </a:xfrm>
          <a:prstGeom prst="moon">
            <a:avLst>
              <a:gd name="adj" fmla="val 32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0" name="Oval 12"/>
          <p:cNvSpPr>
            <a:spLocks noChangeArrowheads="1"/>
          </p:cNvSpPr>
          <p:nvPr/>
        </p:nvSpPr>
        <p:spPr bwMode="auto">
          <a:xfrm>
            <a:off x="1690688" y="1341438"/>
            <a:ext cx="96837" cy="96837"/>
          </a:xfrm>
          <a:prstGeom prst="ellipse">
            <a:avLst/>
          </a:prstGeom>
          <a:solidFill>
            <a:schemeClr val="bg1">
              <a:alpha val="5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1" name="Oval 13"/>
          <p:cNvSpPr>
            <a:spLocks noChangeArrowheads="1"/>
          </p:cNvSpPr>
          <p:nvPr/>
        </p:nvSpPr>
        <p:spPr bwMode="auto">
          <a:xfrm>
            <a:off x="2411413" y="1268413"/>
            <a:ext cx="673100" cy="4810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2" name="Oval 14"/>
          <p:cNvSpPr>
            <a:spLocks noChangeArrowheads="1"/>
          </p:cNvSpPr>
          <p:nvPr/>
        </p:nvSpPr>
        <p:spPr bwMode="auto">
          <a:xfrm>
            <a:off x="2555875" y="1341438"/>
            <a:ext cx="360363" cy="358775"/>
          </a:xfrm>
          <a:prstGeom prst="ellipse">
            <a:avLst/>
          </a:prstGeom>
          <a:gradFill rotWithShape="1">
            <a:gsLst>
              <a:gs pos="0">
                <a:srgbClr val="FF00FF">
                  <a:gamma/>
                  <a:shade val="26275"/>
                  <a:invGamma/>
                </a:srgbClr>
              </a:gs>
              <a:gs pos="100000">
                <a:srgbClr val="FF00FF">
                  <a:alpha val="75999"/>
                </a:srgbClr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800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 rot="5217736">
            <a:off x="2643981" y="1035845"/>
            <a:ext cx="200025" cy="665162"/>
          </a:xfrm>
          <a:prstGeom prst="moon">
            <a:avLst>
              <a:gd name="adj" fmla="val 32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4" name="Oval 16"/>
          <p:cNvSpPr>
            <a:spLocks noChangeArrowheads="1"/>
          </p:cNvSpPr>
          <p:nvPr/>
        </p:nvSpPr>
        <p:spPr bwMode="auto">
          <a:xfrm>
            <a:off x="2555875" y="1412875"/>
            <a:ext cx="96838" cy="96838"/>
          </a:xfrm>
          <a:prstGeom prst="ellipse">
            <a:avLst/>
          </a:prstGeom>
          <a:solidFill>
            <a:schemeClr val="bg1">
              <a:alpha val="5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5" name="Oval 17"/>
          <p:cNvSpPr>
            <a:spLocks noChangeArrowheads="1"/>
          </p:cNvSpPr>
          <p:nvPr/>
        </p:nvSpPr>
        <p:spPr bwMode="auto">
          <a:xfrm>
            <a:off x="1979613" y="1484313"/>
            <a:ext cx="96837" cy="96837"/>
          </a:xfrm>
          <a:prstGeom prst="ellipse">
            <a:avLst/>
          </a:prstGeom>
          <a:solidFill>
            <a:schemeClr val="bg1">
              <a:alpha val="5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6" name="Oval 18"/>
          <p:cNvSpPr>
            <a:spLocks noChangeArrowheads="1"/>
          </p:cNvSpPr>
          <p:nvPr/>
        </p:nvSpPr>
        <p:spPr bwMode="auto">
          <a:xfrm>
            <a:off x="2843213" y="1484313"/>
            <a:ext cx="96837" cy="96837"/>
          </a:xfrm>
          <a:prstGeom prst="ellipse">
            <a:avLst/>
          </a:prstGeom>
          <a:solidFill>
            <a:schemeClr val="bg1">
              <a:alpha val="5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67" name="Group 19"/>
          <p:cNvGrpSpPr>
            <a:grpSpLocks/>
          </p:cNvGrpSpPr>
          <p:nvPr/>
        </p:nvGrpSpPr>
        <p:grpSpPr bwMode="auto">
          <a:xfrm>
            <a:off x="250825" y="188913"/>
            <a:ext cx="1619250" cy="647700"/>
            <a:chOff x="0" y="119"/>
            <a:chExt cx="1020" cy="408"/>
          </a:xfrm>
        </p:grpSpPr>
        <p:grpSp>
          <p:nvGrpSpPr>
            <p:cNvPr id="2068" name="Group 20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2069" name="Group 21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2070" name="Oval 22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71" name="Oval 23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72" name="Oval 24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073" name="AutoShape 25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074" name="Text Box 26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3708400" y="1052513"/>
            <a:ext cx="439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FFFF00"/>
                </a:solidFill>
              </a:rPr>
              <a:t>WELCOME TO THIS </a:t>
            </a:r>
            <a:r>
              <a:rPr lang="es-ES_tradnl" sz="2400" b="1">
                <a:solidFill>
                  <a:srgbClr val="FFFF00"/>
                </a:solidFill>
              </a:rPr>
              <a:t>SAMPLE</a:t>
            </a:r>
            <a:r>
              <a:rPr lang="es-ES_tradnl">
                <a:solidFill>
                  <a:srgbClr val="FFFF00"/>
                </a:solidFill>
              </a:rPr>
              <a:t> OF:</a:t>
            </a:r>
            <a:endParaRPr lang="en-US">
              <a:solidFill>
                <a:srgbClr val="FFFF00"/>
              </a:solidFill>
            </a:endParaRPr>
          </a:p>
        </p:txBody>
      </p:sp>
      <p:grpSp>
        <p:nvGrpSpPr>
          <p:cNvPr id="2087" name="Group 39"/>
          <p:cNvGrpSpPr>
            <a:grpSpLocks/>
          </p:cNvGrpSpPr>
          <p:nvPr/>
        </p:nvGrpSpPr>
        <p:grpSpPr bwMode="auto">
          <a:xfrm>
            <a:off x="1474788" y="2636838"/>
            <a:ext cx="5580062" cy="2592387"/>
            <a:chOff x="929" y="1661"/>
            <a:chExt cx="3515" cy="1633"/>
          </a:xfrm>
        </p:grpSpPr>
        <p:grpSp>
          <p:nvGrpSpPr>
            <p:cNvPr id="2077" name="Group 29"/>
            <p:cNvGrpSpPr>
              <a:grpSpLocks/>
            </p:cNvGrpSpPr>
            <p:nvPr/>
          </p:nvGrpSpPr>
          <p:grpSpPr bwMode="auto">
            <a:xfrm>
              <a:off x="1156" y="1661"/>
              <a:ext cx="3288" cy="1043"/>
              <a:chOff x="0" y="1661"/>
              <a:chExt cx="3288" cy="1043"/>
            </a:xfrm>
          </p:grpSpPr>
          <p:sp>
            <p:nvSpPr>
              <p:cNvPr id="2078" name="Oval 30"/>
              <p:cNvSpPr>
                <a:spLocks noChangeArrowheads="1"/>
              </p:cNvSpPr>
              <p:nvPr/>
            </p:nvSpPr>
            <p:spPr bwMode="auto">
              <a:xfrm>
                <a:off x="0" y="1661"/>
                <a:ext cx="3288" cy="998"/>
              </a:xfrm>
              <a:prstGeom prst="ellipse">
                <a:avLst/>
              </a:prstGeom>
              <a:gradFill rotWithShape="1">
                <a:gsLst>
                  <a:gs pos="0">
                    <a:srgbClr val="0033CC"/>
                  </a:gs>
                  <a:gs pos="100000">
                    <a:srgbClr val="000066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5400000">
                <a:off x="1440" y="221"/>
                <a:ext cx="408" cy="3288"/>
              </a:xfrm>
              <a:prstGeom prst="moon">
                <a:avLst>
                  <a:gd name="adj" fmla="val 22792"/>
                </a:avLst>
              </a:prstGeom>
              <a:gradFill rotWithShape="1">
                <a:gsLst>
                  <a:gs pos="0">
                    <a:schemeClr val="accent1">
                      <a:alpha val="39999"/>
                    </a:schemeClr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80" name="Oval 32"/>
              <p:cNvSpPr>
                <a:spLocks noChangeArrowheads="1"/>
              </p:cNvSpPr>
              <p:nvPr/>
            </p:nvSpPr>
            <p:spPr bwMode="auto">
              <a:xfrm rot="981100">
                <a:off x="0" y="2296"/>
                <a:ext cx="657" cy="21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53999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81" name="Oval 33"/>
              <p:cNvSpPr>
                <a:spLocks noChangeArrowheads="1"/>
              </p:cNvSpPr>
              <p:nvPr/>
            </p:nvSpPr>
            <p:spPr bwMode="auto">
              <a:xfrm rot="-160436">
                <a:off x="1292" y="2523"/>
                <a:ext cx="862" cy="181"/>
              </a:xfrm>
              <a:prstGeom prst="ellipse">
                <a:avLst/>
              </a:prstGeom>
              <a:gradFill rotWithShape="1">
                <a:gsLst>
                  <a:gs pos="0">
                    <a:srgbClr val="00CCFF">
                      <a:alpha val="48000"/>
                    </a:srgbClr>
                  </a:gs>
                  <a:gs pos="100000">
                    <a:srgbClr val="00CCFF">
                      <a:gamma/>
                      <a:shade val="46275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82" name="Oval 34"/>
              <p:cNvSpPr>
                <a:spLocks noChangeArrowheads="1"/>
              </p:cNvSpPr>
              <p:nvPr/>
            </p:nvSpPr>
            <p:spPr bwMode="auto">
              <a:xfrm rot="604836">
                <a:off x="2381" y="1797"/>
                <a:ext cx="862" cy="181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8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083" name="Oval 35"/>
            <p:cNvSpPr>
              <a:spLocks noChangeArrowheads="1"/>
            </p:cNvSpPr>
            <p:nvPr/>
          </p:nvSpPr>
          <p:spPr bwMode="auto">
            <a:xfrm>
              <a:off x="929" y="2840"/>
              <a:ext cx="2586" cy="45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2051050" y="2852738"/>
            <a:ext cx="476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2400" b="1">
                <a:solidFill>
                  <a:schemeClr val="accent1"/>
                </a:solidFill>
              </a:rPr>
              <a:t>THE ART  OF DRAWING ORGANIC COMPOUNDS</a:t>
            </a:r>
            <a:endParaRPr lang="en-US" sz="2400" b="1">
              <a:solidFill>
                <a:schemeClr val="accent1"/>
              </a:solidFill>
            </a:endParaRPr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179388" y="5661025"/>
            <a:ext cx="4464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 POWERPOINT PRESENTATION WITH  ADVANCED  GRAPHICS FOR MAXIMUM IMPACT ON STUDENTS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2086" name="Object 38"/>
          <p:cNvGraphicFramePr>
            <a:graphicFrameLocks noChangeAspect="1"/>
          </p:cNvGraphicFramePr>
          <p:nvPr/>
        </p:nvGraphicFramePr>
        <p:xfrm>
          <a:off x="4356100" y="1700213"/>
          <a:ext cx="4643438" cy="4392612"/>
        </p:xfrm>
        <a:graphic>
          <a:graphicData uri="http://schemas.openxmlformats.org/presentationml/2006/ole">
            <p:oleObj spid="_x0000_s2086" name="Document" r:id="rId3" imgW="4686480" imgH="3743280" progId="ChemWindow.Document">
              <p:embed/>
            </p:oleObj>
          </a:graphicData>
        </a:graphic>
      </p:graphicFrame>
    </p:spTree>
  </p:cSld>
  <p:clrMapOvr>
    <a:masterClrMapping/>
  </p:clrMapOvr>
  <p:transition spd="slow" advClick="0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2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2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92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02362 0.01042 " pathEditMode="relative" ptsTypes="AA">
                                      <p:cBhvr>
                                        <p:cTn id="54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4.07407E-6 L 0.02362 0.01064 " pathEditMode="relative" ptsTypes="AA">
                                      <p:cBhvr>
                                        <p:cTn id="56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92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920"/>
                            </p:stCondLst>
                            <p:childTnLst>
                              <p:par>
                                <p:cTn id="6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  <p:bldP spid="2058" grpId="0" animBg="1"/>
      <p:bldP spid="2058" grpId="1" animBg="1"/>
      <p:bldP spid="2059" grpId="0" animBg="1"/>
      <p:bldP spid="2060" grpId="0" animBg="1"/>
      <p:bldP spid="2061" grpId="0" animBg="1"/>
      <p:bldP spid="2062" grpId="0" animBg="1"/>
      <p:bldP spid="2062" grpId="1" animBg="1"/>
      <p:bldP spid="2063" grpId="0" animBg="1"/>
      <p:bldP spid="2064" grpId="0" animBg="1"/>
      <p:bldP spid="2065" grpId="0" animBg="1"/>
      <p:bldP spid="2066" grpId="0" animBg="1"/>
      <p:bldP spid="2076" grpId="0"/>
      <p:bldP spid="2084" grpId="0"/>
      <p:bldP spid="20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9" name="Oval 43"/>
          <p:cNvSpPr>
            <a:spLocks noChangeArrowheads="1"/>
          </p:cNvSpPr>
          <p:nvPr/>
        </p:nvSpPr>
        <p:spPr bwMode="auto">
          <a:xfrm>
            <a:off x="0" y="4624388"/>
            <a:ext cx="4572000" cy="2232025"/>
          </a:xfrm>
          <a:prstGeom prst="ellipse">
            <a:avLst/>
          </a:prstGeom>
          <a:gradFill rotWithShape="1">
            <a:gsLst>
              <a:gs pos="0">
                <a:schemeClr val="accent1">
                  <a:alpha val="91000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345" name="Group 129"/>
          <p:cNvGrpSpPr>
            <a:grpSpLocks/>
          </p:cNvGrpSpPr>
          <p:nvPr/>
        </p:nvGrpSpPr>
        <p:grpSpPr bwMode="auto">
          <a:xfrm>
            <a:off x="971550" y="5229225"/>
            <a:ext cx="2592388" cy="1628775"/>
            <a:chOff x="612" y="3294"/>
            <a:chExt cx="1633" cy="1026"/>
          </a:xfrm>
        </p:grpSpPr>
        <p:grpSp>
          <p:nvGrpSpPr>
            <p:cNvPr id="9251" name="Group 35"/>
            <p:cNvGrpSpPr>
              <a:grpSpLocks/>
            </p:cNvGrpSpPr>
            <p:nvPr/>
          </p:nvGrpSpPr>
          <p:grpSpPr bwMode="auto">
            <a:xfrm>
              <a:off x="612" y="3322"/>
              <a:ext cx="1633" cy="998"/>
              <a:chOff x="929" y="1661"/>
              <a:chExt cx="3515" cy="1633"/>
            </a:xfrm>
          </p:grpSpPr>
          <p:grpSp>
            <p:nvGrpSpPr>
              <p:cNvPr id="9252" name="Group 36"/>
              <p:cNvGrpSpPr>
                <a:grpSpLocks/>
              </p:cNvGrpSpPr>
              <p:nvPr/>
            </p:nvGrpSpPr>
            <p:grpSpPr bwMode="auto">
              <a:xfrm>
                <a:off x="1156" y="1661"/>
                <a:ext cx="3288" cy="1043"/>
                <a:chOff x="0" y="1661"/>
                <a:chExt cx="3288" cy="1043"/>
              </a:xfrm>
            </p:grpSpPr>
            <p:sp>
              <p:nvSpPr>
                <p:cNvPr id="9253" name="Oval 37"/>
                <p:cNvSpPr>
                  <a:spLocks noChangeArrowheads="1"/>
                </p:cNvSpPr>
                <p:nvPr/>
              </p:nvSpPr>
              <p:spPr bwMode="auto">
                <a:xfrm>
                  <a:off x="0" y="1661"/>
                  <a:ext cx="3288" cy="9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/>
                    </a:gs>
                    <a:gs pos="100000">
                      <a:srgbClr val="0000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4" name="AutoShape 38"/>
                <p:cNvSpPr>
                  <a:spLocks noChangeArrowheads="1"/>
                </p:cNvSpPr>
                <p:nvPr/>
              </p:nvSpPr>
              <p:spPr bwMode="auto">
                <a:xfrm rot="5400000">
                  <a:off x="1440" y="221"/>
                  <a:ext cx="408" cy="3288"/>
                </a:xfrm>
                <a:prstGeom prst="moon">
                  <a:avLst>
                    <a:gd name="adj" fmla="val 22792"/>
                  </a:avLst>
                </a:prstGeom>
                <a:gradFill rotWithShape="1">
                  <a:gsLst>
                    <a:gs pos="0">
                      <a:schemeClr val="accent1">
                        <a:alpha val="39999"/>
                      </a:schemeClr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5" name="Oval 39"/>
                <p:cNvSpPr>
                  <a:spLocks noChangeArrowheads="1"/>
                </p:cNvSpPr>
                <p:nvPr/>
              </p:nvSpPr>
              <p:spPr bwMode="auto">
                <a:xfrm rot="981100">
                  <a:off x="0" y="2296"/>
                  <a:ext cx="657" cy="2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53999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6" name="Oval 40"/>
                <p:cNvSpPr>
                  <a:spLocks noChangeArrowheads="1"/>
                </p:cNvSpPr>
                <p:nvPr/>
              </p:nvSpPr>
              <p:spPr bwMode="auto">
                <a:xfrm rot="-160436">
                  <a:off x="1292" y="2523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CCFF">
                        <a:alpha val="48000"/>
                      </a:srgbClr>
                    </a:gs>
                    <a:gs pos="100000">
                      <a:srgbClr val="00CC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57" name="Oval 41"/>
                <p:cNvSpPr>
                  <a:spLocks noChangeArrowheads="1"/>
                </p:cNvSpPr>
                <p:nvPr/>
              </p:nvSpPr>
              <p:spPr bwMode="auto">
                <a:xfrm rot="604836">
                  <a:off x="2381" y="1797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8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9258" name="Oval 42"/>
              <p:cNvSpPr>
                <a:spLocks noChangeArrowheads="1"/>
              </p:cNvSpPr>
              <p:nvPr/>
            </p:nvSpPr>
            <p:spPr bwMode="auto">
              <a:xfrm>
                <a:off x="929" y="2840"/>
                <a:ext cx="2586" cy="45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9344" name="Oval 128"/>
            <p:cNvSpPr>
              <a:spLocks noChangeArrowheads="1"/>
            </p:cNvSpPr>
            <p:nvPr/>
          </p:nvSpPr>
          <p:spPr bwMode="auto">
            <a:xfrm>
              <a:off x="1292" y="3294"/>
              <a:ext cx="363" cy="136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alpha val="69000"/>
                  </a:srgbClr>
                </a:gs>
                <a:gs pos="100000">
                  <a:srgbClr val="FF66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555875" y="3284538"/>
            <a:ext cx="4392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QUIZES WITH TIME LIMIT ON SCREEN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916238" y="4724400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SOLVED PROBLEM SHEET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051050" y="2276475"/>
            <a:ext cx="4032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DETAILED SCRIPT TEXT  FOR EACH SLIDE TO BE USED BY LECTURER IN CLASS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9224" name="Group 8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9225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9226" name="Oval 10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27" name="Oval 11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28" name="Oval 12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29" name="AutoShape 13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9230" name="Text Box 14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9231" name="Oval 15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2627313" y="3933825"/>
            <a:ext cx="4537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INSTRUCTIONS FOR BEST RESULTS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1692275" y="1196975"/>
            <a:ext cx="5543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>
                <a:solidFill>
                  <a:schemeClr val="bg1"/>
                </a:solidFill>
              </a:rPr>
              <a:t>24 INTERACTIVE SLIDES </a:t>
            </a:r>
          </a:p>
          <a:p>
            <a:r>
              <a:rPr lang="es-ES_tradnl">
                <a:solidFill>
                  <a:schemeClr val="bg1"/>
                </a:solidFill>
              </a:rPr>
              <a:t>+ 5 SLIDES ON ADVANCED RENDERINGS OF THE COCAINE MOLECULE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9260" name="Text Box 44"/>
          <p:cNvSpPr txBox="1">
            <a:spLocks noChangeArrowheads="1"/>
          </p:cNvSpPr>
          <p:nvPr/>
        </p:nvSpPr>
        <p:spPr bwMode="auto">
          <a:xfrm>
            <a:off x="1258888" y="5489575"/>
            <a:ext cx="2232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>
                <a:solidFill>
                  <a:srgbClr val="66FFFF"/>
                </a:solidFill>
                <a:latin typeface="Comic Sans MS" pitchFamily="66" charset="0"/>
              </a:rPr>
              <a:t>SELF.ORG.CHEM LECTURES</a:t>
            </a:r>
            <a:endParaRPr lang="en-US" sz="1600">
              <a:solidFill>
                <a:srgbClr val="66FFFF"/>
              </a:solidFill>
              <a:latin typeface="Comic Sans MS" pitchFamily="66" charset="0"/>
            </a:endParaRPr>
          </a:p>
        </p:txBody>
      </p:sp>
      <p:sp>
        <p:nvSpPr>
          <p:cNvPr id="9261" name="Rectangle 45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62" name="Text Box 46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2</a:t>
            </a:r>
            <a:endParaRPr lang="en-US">
              <a:solidFill>
                <a:srgbClr val="66FFFF"/>
              </a:solidFill>
            </a:endParaRPr>
          </a:p>
        </p:txBody>
      </p:sp>
      <p:grpSp>
        <p:nvGrpSpPr>
          <p:cNvPr id="9346" name="Group 130"/>
          <p:cNvGrpSpPr>
            <a:grpSpLocks/>
          </p:cNvGrpSpPr>
          <p:nvPr/>
        </p:nvGrpSpPr>
        <p:grpSpPr bwMode="auto">
          <a:xfrm>
            <a:off x="5713413" y="5300663"/>
            <a:ext cx="2246312" cy="1336675"/>
            <a:chOff x="3599" y="3339"/>
            <a:chExt cx="1415" cy="842"/>
          </a:xfrm>
        </p:grpSpPr>
        <p:sp>
          <p:nvSpPr>
            <p:cNvPr id="9287" name="Oval 71"/>
            <p:cNvSpPr>
              <a:spLocks noChangeArrowheads="1"/>
            </p:cNvSpPr>
            <p:nvPr/>
          </p:nvSpPr>
          <p:spPr bwMode="auto">
            <a:xfrm>
              <a:off x="3599" y="3929"/>
              <a:ext cx="1127" cy="25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288" name="Group 72"/>
            <p:cNvGrpSpPr>
              <a:grpSpLocks/>
            </p:cNvGrpSpPr>
            <p:nvPr/>
          </p:nvGrpSpPr>
          <p:grpSpPr bwMode="auto">
            <a:xfrm>
              <a:off x="3871" y="3339"/>
              <a:ext cx="1143" cy="605"/>
              <a:chOff x="3748" y="2478"/>
              <a:chExt cx="1143" cy="605"/>
            </a:xfrm>
          </p:grpSpPr>
          <p:grpSp>
            <p:nvGrpSpPr>
              <p:cNvPr id="9289" name="Group 73"/>
              <p:cNvGrpSpPr>
                <a:grpSpLocks/>
              </p:cNvGrpSpPr>
              <p:nvPr/>
            </p:nvGrpSpPr>
            <p:grpSpPr bwMode="auto">
              <a:xfrm>
                <a:off x="3748" y="2478"/>
                <a:ext cx="1127" cy="605"/>
                <a:chOff x="1383" y="2750"/>
                <a:chExt cx="817" cy="544"/>
              </a:xfrm>
            </p:grpSpPr>
            <p:sp>
              <p:nvSpPr>
                <p:cNvPr id="9290" name="Oval 74"/>
                <p:cNvSpPr>
                  <a:spLocks noChangeArrowheads="1"/>
                </p:cNvSpPr>
                <p:nvPr/>
              </p:nvSpPr>
              <p:spPr bwMode="auto">
                <a:xfrm>
                  <a:off x="1383" y="2750"/>
                  <a:ext cx="817" cy="54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33CC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91" name="Line 75"/>
                <p:cNvSpPr>
                  <a:spLocks noChangeShapeType="1"/>
                </p:cNvSpPr>
                <p:nvPr/>
              </p:nvSpPr>
              <p:spPr bwMode="auto">
                <a:xfrm flipV="1">
                  <a:off x="1655" y="3158"/>
                  <a:ext cx="272" cy="4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292" name="Oval 76"/>
              <p:cNvSpPr>
                <a:spLocks noChangeArrowheads="1"/>
              </p:cNvSpPr>
              <p:nvPr/>
            </p:nvSpPr>
            <p:spPr bwMode="auto">
              <a:xfrm>
                <a:off x="3923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3" name="Oval 77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4" name="AutoShape 78"/>
              <p:cNvSpPr>
                <a:spLocks noChangeArrowheads="1"/>
              </p:cNvSpPr>
              <p:nvPr/>
            </p:nvSpPr>
            <p:spPr bwMode="auto">
              <a:xfrm rot="5217736">
                <a:off x="4070" y="2414"/>
                <a:ext cx="126" cy="421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5" name="Oval 79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6" name="Oval 80"/>
              <p:cNvSpPr>
                <a:spLocks noChangeArrowheads="1"/>
              </p:cNvSpPr>
              <p:nvPr/>
            </p:nvSpPr>
            <p:spPr bwMode="auto">
              <a:xfrm>
                <a:off x="4467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7" name="Oval 81"/>
              <p:cNvSpPr>
                <a:spLocks noChangeArrowheads="1"/>
              </p:cNvSpPr>
              <p:nvPr/>
            </p:nvSpPr>
            <p:spPr bwMode="auto">
              <a:xfrm>
                <a:off x="4558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8" name="AutoShape 82"/>
              <p:cNvSpPr>
                <a:spLocks noChangeArrowheads="1"/>
              </p:cNvSpPr>
              <p:nvPr/>
            </p:nvSpPr>
            <p:spPr bwMode="auto">
              <a:xfrm rot="5217736">
                <a:off x="4614" y="2421"/>
                <a:ext cx="126" cy="419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99" name="Oval 83"/>
              <p:cNvSpPr>
                <a:spLocks noChangeArrowheads="1"/>
              </p:cNvSpPr>
              <p:nvPr/>
            </p:nvSpPr>
            <p:spPr bwMode="auto">
              <a:xfrm>
                <a:off x="4558" y="2659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00" name="Oval 84"/>
              <p:cNvSpPr>
                <a:spLocks noChangeArrowheads="1"/>
              </p:cNvSpPr>
              <p:nvPr/>
            </p:nvSpPr>
            <p:spPr bwMode="auto">
              <a:xfrm>
                <a:off x="4195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01" name="Oval 85"/>
              <p:cNvSpPr>
                <a:spLocks noChangeArrowheads="1"/>
              </p:cNvSpPr>
              <p:nvPr/>
            </p:nvSpPr>
            <p:spPr bwMode="auto">
              <a:xfrm>
                <a:off x="4739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9302" name="Group 86"/>
          <p:cNvGrpSpPr>
            <a:grpSpLocks/>
          </p:cNvGrpSpPr>
          <p:nvPr/>
        </p:nvGrpSpPr>
        <p:grpSpPr bwMode="auto">
          <a:xfrm>
            <a:off x="6156325" y="5300663"/>
            <a:ext cx="1862138" cy="960437"/>
            <a:chOff x="3703" y="3430"/>
            <a:chExt cx="1173" cy="605"/>
          </a:xfrm>
        </p:grpSpPr>
        <p:grpSp>
          <p:nvGrpSpPr>
            <p:cNvPr id="9303" name="Group 87"/>
            <p:cNvGrpSpPr>
              <a:grpSpLocks/>
            </p:cNvGrpSpPr>
            <p:nvPr/>
          </p:nvGrpSpPr>
          <p:grpSpPr bwMode="auto">
            <a:xfrm>
              <a:off x="3703" y="3430"/>
              <a:ext cx="1127" cy="605"/>
              <a:chOff x="1383" y="2750"/>
              <a:chExt cx="817" cy="544"/>
            </a:xfrm>
          </p:grpSpPr>
          <p:sp>
            <p:nvSpPr>
              <p:cNvPr id="9304" name="Oval 88"/>
              <p:cNvSpPr>
                <a:spLocks noChangeArrowheads="1"/>
              </p:cNvSpPr>
              <p:nvPr/>
            </p:nvSpPr>
            <p:spPr bwMode="auto">
              <a:xfrm>
                <a:off x="1383" y="2750"/>
                <a:ext cx="817" cy="54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0033CC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05" name="Line 89"/>
              <p:cNvSpPr>
                <a:spLocks noChangeShapeType="1"/>
              </p:cNvSpPr>
              <p:nvPr/>
            </p:nvSpPr>
            <p:spPr bwMode="auto">
              <a:xfrm flipV="1">
                <a:off x="1655" y="3158"/>
                <a:ext cx="272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306" name="Oval 90"/>
            <p:cNvSpPr>
              <a:spLocks noChangeArrowheads="1"/>
            </p:cNvSpPr>
            <p:nvPr/>
          </p:nvSpPr>
          <p:spPr bwMode="auto">
            <a:xfrm>
              <a:off x="3878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07" name="Oval 91"/>
            <p:cNvSpPr>
              <a:spLocks noChangeArrowheads="1"/>
            </p:cNvSpPr>
            <p:nvPr/>
          </p:nvSpPr>
          <p:spPr bwMode="auto">
            <a:xfrm>
              <a:off x="3968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08" name="AutoShape 92"/>
            <p:cNvSpPr>
              <a:spLocks noChangeArrowheads="1"/>
            </p:cNvSpPr>
            <p:nvPr/>
          </p:nvSpPr>
          <p:spPr bwMode="auto">
            <a:xfrm rot="5217736">
              <a:off x="4025" y="3366"/>
              <a:ext cx="126" cy="421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09" name="Oval 93"/>
            <p:cNvSpPr>
              <a:spLocks noChangeArrowheads="1"/>
            </p:cNvSpPr>
            <p:nvPr/>
          </p:nvSpPr>
          <p:spPr bwMode="auto">
            <a:xfrm>
              <a:off x="3968" y="356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0" name="Oval 94"/>
            <p:cNvSpPr>
              <a:spLocks noChangeArrowheads="1"/>
            </p:cNvSpPr>
            <p:nvPr/>
          </p:nvSpPr>
          <p:spPr bwMode="auto">
            <a:xfrm>
              <a:off x="4422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1" name="Oval 95"/>
            <p:cNvSpPr>
              <a:spLocks noChangeArrowheads="1"/>
            </p:cNvSpPr>
            <p:nvPr/>
          </p:nvSpPr>
          <p:spPr bwMode="auto">
            <a:xfrm>
              <a:off x="4513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2" name="AutoShape 96"/>
            <p:cNvSpPr>
              <a:spLocks noChangeArrowheads="1"/>
            </p:cNvSpPr>
            <p:nvPr/>
          </p:nvSpPr>
          <p:spPr bwMode="auto">
            <a:xfrm rot="5217736">
              <a:off x="4569" y="3373"/>
              <a:ext cx="126" cy="419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3" name="Oval 97"/>
            <p:cNvSpPr>
              <a:spLocks noChangeArrowheads="1"/>
            </p:cNvSpPr>
            <p:nvPr/>
          </p:nvSpPr>
          <p:spPr bwMode="auto">
            <a:xfrm>
              <a:off x="4513" y="3611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4" name="Oval 98"/>
            <p:cNvSpPr>
              <a:spLocks noChangeArrowheads="1"/>
            </p:cNvSpPr>
            <p:nvPr/>
          </p:nvSpPr>
          <p:spPr bwMode="auto">
            <a:xfrm>
              <a:off x="4150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15" name="Oval 99"/>
            <p:cNvSpPr>
              <a:spLocks noChangeArrowheads="1"/>
            </p:cNvSpPr>
            <p:nvPr/>
          </p:nvSpPr>
          <p:spPr bwMode="auto">
            <a:xfrm>
              <a:off x="4694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9316" name="Group 100"/>
            <p:cNvGrpSpPr>
              <a:grpSpLocks/>
            </p:cNvGrpSpPr>
            <p:nvPr/>
          </p:nvGrpSpPr>
          <p:grpSpPr bwMode="auto">
            <a:xfrm>
              <a:off x="3878" y="3538"/>
              <a:ext cx="454" cy="317"/>
              <a:chOff x="3878" y="3521"/>
              <a:chExt cx="363" cy="272"/>
            </a:xfrm>
          </p:grpSpPr>
          <p:sp>
            <p:nvSpPr>
              <p:cNvPr id="9317" name="Oval 101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18" name="Freeform 102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319" name="Group 103"/>
            <p:cNvGrpSpPr>
              <a:grpSpLocks/>
            </p:cNvGrpSpPr>
            <p:nvPr/>
          </p:nvGrpSpPr>
          <p:grpSpPr bwMode="auto">
            <a:xfrm>
              <a:off x="4422" y="3538"/>
              <a:ext cx="454" cy="317"/>
              <a:chOff x="3878" y="3521"/>
              <a:chExt cx="363" cy="272"/>
            </a:xfrm>
          </p:grpSpPr>
          <p:sp>
            <p:nvSpPr>
              <p:cNvPr id="9320" name="Oval 104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21" name="Freeform 105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9322" name="Text Box 106"/>
          <p:cNvSpPr txBox="1">
            <a:spLocks noChangeArrowheads="1"/>
          </p:cNvSpPr>
          <p:nvPr/>
        </p:nvSpPr>
        <p:spPr bwMode="auto">
          <a:xfrm>
            <a:off x="2051050" y="549275"/>
            <a:ext cx="5545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66FFFF"/>
                </a:solidFill>
              </a:rPr>
              <a:t>MATERIALS INCLUDED IN THIS PACKAGE:</a:t>
            </a:r>
            <a:endParaRPr lang="en-US" sz="2000">
              <a:solidFill>
                <a:srgbClr val="66FFFF"/>
              </a:solidFill>
            </a:endParaRPr>
          </a:p>
        </p:txBody>
      </p:sp>
      <p:sp>
        <p:nvSpPr>
          <p:cNvPr id="9323" name="Line 107"/>
          <p:cNvSpPr>
            <a:spLocks noChangeShapeType="1"/>
          </p:cNvSpPr>
          <p:nvPr/>
        </p:nvSpPr>
        <p:spPr bwMode="auto">
          <a:xfrm>
            <a:off x="1979613" y="908050"/>
            <a:ext cx="5472112" cy="0"/>
          </a:xfrm>
          <a:prstGeom prst="line">
            <a:avLst/>
          </a:prstGeom>
          <a:noFill/>
          <a:ln w="57150">
            <a:solidFill>
              <a:srgbClr val="66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9324" name="Group 108"/>
          <p:cNvGrpSpPr>
            <a:grpSpLocks/>
          </p:cNvGrpSpPr>
          <p:nvPr/>
        </p:nvGrpSpPr>
        <p:grpSpPr bwMode="auto">
          <a:xfrm>
            <a:off x="611188" y="1557338"/>
            <a:ext cx="935037" cy="647700"/>
            <a:chOff x="476" y="1291"/>
            <a:chExt cx="408" cy="280"/>
          </a:xfrm>
        </p:grpSpPr>
        <p:sp>
          <p:nvSpPr>
            <p:cNvPr id="9325" name="Oval 109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1</a:t>
              </a:r>
              <a:endParaRPr lang="en-US" sz="2400"/>
            </a:p>
          </p:txBody>
        </p:sp>
        <p:sp>
          <p:nvSpPr>
            <p:cNvPr id="9326" name="Oval 110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27" name="Oval 111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9328" name="Group 112"/>
          <p:cNvGrpSpPr>
            <a:grpSpLocks/>
          </p:cNvGrpSpPr>
          <p:nvPr/>
        </p:nvGrpSpPr>
        <p:grpSpPr bwMode="auto">
          <a:xfrm>
            <a:off x="900113" y="2349500"/>
            <a:ext cx="935037" cy="647700"/>
            <a:chOff x="476" y="1291"/>
            <a:chExt cx="408" cy="280"/>
          </a:xfrm>
        </p:grpSpPr>
        <p:sp>
          <p:nvSpPr>
            <p:cNvPr id="9329" name="Oval 113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2</a:t>
              </a:r>
              <a:endParaRPr lang="en-US" sz="2400"/>
            </a:p>
          </p:txBody>
        </p:sp>
        <p:sp>
          <p:nvSpPr>
            <p:cNvPr id="9330" name="Oval 114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31" name="Oval 115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9332" name="Group 116"/>
          <p:cNvGrpSpPr>
            <a:grpSpLocks/>
          </p:cNvGrpSpPr>
          <p:nvPr/>
        </p:nvGrpSpPr>
        <p:grpSpPr bwMode="auto">
          <a:xfrm>
            <a:off x="1187450" y="3141663"/>
            <a:ext cx="935038" cy="647700"/>
            <a:chOff x="476" y="1291"/>
            <a:chExt cx="408" cy="280"/>
          </a:xfrm>
        </p:grpSpPr>
        <p:sp>
          <p:nvSpPr>
            <p:cNvPr id="9333" name="Oval 117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3</a:t>
              </a:r>
              <a:endParaRPr lang="en-US" sz="2400"/>
            </a:p>
          </p:txBody>
        </p:sp>
        <p:sp>
          <p:nvSpPr>
            <p:cNvPr id="9334" name="Oval 118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35" name="Oval 119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9336" name="Group 120"/>
          <p:cNvGrpSpPr>
            <a:grpSpLocks/>
          </p:cNvGrpSpPr>
          <p:nvPr/>
        </p:nvGrpSpPr>
        <p:grpSpPr bwMode="auto">
          <a:xfrm>
            <a:off x="1547813" y="3860800"/>
            <a:ext cx="935037" cy="647700"/>
            <a:chOff x="476" y="1291"/>
            <a:chExt cx="408" cy="280"/>
          </a:xfrm>
        </p:grpSpPr>
        <p:sp>
          <p:nvSpPr>
            <p:cNvPr id="9337" name="Oval 121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4</a:t>
              </a:r>
              <a:endParaRPr lang="en-US" sz="2400"/>
            </a:p>
          </p:txBody>
        </p:sp>
        <p:sp>
          <p:nvSpPr>
            <p:cNvPr id="9338" name="Oval 122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39" name="Oval 123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9340" name="Group 124"/>
          <p:cNvGrpSpPr>
            <a:grpSpLocks/>
          </p:cNvGrpSpPr>
          <p:nvPr/>
        </p:nvGrpSpPr>
        <p:grpSpPr bwMode="auto">
          <a:xfrm>
            <a:off x="1979613" y="4581525"/>
            <a:ext cx="935037" cy="647700"/>
            <a:chOff x="476" y="1291"/>
            <a:chExt cx="408" cy="280"/>
          </a:xfrm>
        </p:grpSpPr>
        <p:sp>
          <p:nvSpPr>
            <p:cNvPr id="9341" name="Oval 125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5</a:t>
              </a:r>
              <a:endParaRPr lang="en-US" sz="2400"/>
            </a:p>
          </p:txBody>
        </p:sp>
        <p:sp>
          <p:nvSpPr>
            <p:cNvPr id="9342" name="Oval 126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343" name="Oval 127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9349" name="Group 133"/>
          <p:cNvGrpSpPr>
            <a:grpSpLocks/>
          </p:cNvGrpSpPr>
          <p:nvPr/>
        </p:nvGrpSpPr>
        <p:grpSpPr bwMode="auto">
          <a:xfrm>
            <a:off x="1763713" y="260350"/>
            <a:ext cx="719137" cy="647700"/>
            <a:chOff x="4468" y="1344"/>
            <a:chExt cx="453" cy="408"/>
          </a:xfrm>
        </p:grpSpPr>
        <p:sp>
          <p:nvSpPr>
            <p:cNvPr id="9347" name="Oval 131"/>
            <p:cNvSpPr>
              <a:spLocks noChangeArrowheads="1"/>
            </p:cNvSpPr>
            <p:nvPr/>
          </p:nvSpPr>
          <p:spPr bwMode="auto">
            <a:xfrm>
              <a:off x="4468" y="1389"/>
              <a:ext cx="408" cy="363"/>
            </a:xfrm>
            <a:prstGeom prst="ellipse">
              <a:avLst/>
            </a:prstGeom>
            <a:gradFill rotWithShape="1">
              <a:gsLst>
                <a:gs pos="0">
                  <a:srgbClr val="BBE0E3"/>
                </a:gs>
                <a:gs pos="100000">
                  <a:srgbClr val="BBE0E3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48" name="Oval 132"/>
            <p:cNvSpPr>
              <a:spLocks noChangeArrowheads="1"/>
            </p:cNvSpPr>
            <p:nvPr/>
          </p:nvSpPr>
          <p:spPr bwMode="auto">
            <a:xfrm>
              <a:off x="4513" y="1344"/>
              <a:ext cx="408" cy="36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5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353" name="Group 137"/>
          <p:cNvGrpSpPr>
            <a:grpSpLocks/>
          </p:cNvGrpSpPr>
          <p:nvPr/>
        </p:nvGrpSpPr>
        <p:grpSpPr bwMode="auto">
          <a:xfrm>
            <a:off x="7524750" y="4508500"/>
            <a:ext cx="1368425" cy="649288"/>
            <a:chOff x="4740" y="2840"/>
            <a:chExt cx="862" cy="409"/>
          </a:xfrm>
        </p:grpSpPr>
        <p:sp>
          <p:nvSpPr>
            <p:cNvPr id="9350" name="AutoShape 134"/>
            <p:cNvSpPr>
              <a:spLocks noChangeArrowheads="1"/>
            </p:cNvSpPr>
            <p:nvPr/>
          </p:nvSpPr>
          <p:spPr bwMode="auto">
            <a:xfrm>
              <a:off x="4740" y="2840"/>
              <a:ext cx="862" cy="409"/>
            </a:xfrm>
            <a:prstGeom prst="wedgeRoundRectCallout">
              <a:avLst>
                <a:gd name="adj1" fmla="val -43736"/>
                <a:gd name="adj2" fmla="val 70051"/>
                <a:gd name="adj3" fmla="val 16667"/>
              </a:avLst>
            </a:prstGeom>
            <a:gradFill rotWithShape="1">
              <a:gsLst>
                <a:gs pos="0">
                  <a:srgbClr val="B2C9EC"/>
                </a:gs>
                <a:gs pos="100000">
                  <a:srgbClr val="B2C9EC">
                    <a:gamma/>
                    <a:shade val="86667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9351" name="AutoShape 135"/>
            <p:cNvSpPr>
              <a:spLocks noChangeArrowheads="1"/>
            </p:cNvSpPr>
            <p:nvPr/>
          </p:nvSpPr>
          <p:spPr bwMode="auto">
            <a:xfrm>
              <a:off x="4740" y="2840"/>
              <a:ext cx="862" cy="27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78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2" name="Text Box 136"/>
            <p:cNvSpPr txBox="1">
              <a:spLocks noChangeArrowheads="1"/>
            </p:cNvSpPr>
            <p:nvPr/>
          </p:nvSpPr>
          <p:spPr bwMode="auto">
            <a:xfrm>
              <a:off x="4830" y="2840"/>
              <a:ext cx="72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/>
                <a:t>Click mouse</a:t>
              </a:r>
              <a:endParaRPr lang="en-US"/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2948E-6 L 0.56719 0.00531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decel="100000"/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0"/>
                            </p:stCondLst>
                            <p:childTnLst>
                              <p:par>
                                <p:cTn id="5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9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9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9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9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500"/>
                            </p:stCondLst>
                            <p:childTnLst>
                              <p:par>
                                <p:cTn id="70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500"/>
                            </p:stCondLst>
                            <p:childTnLst>
                              <p:par>
                                <p:cTn id="79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500"/>
                            </p:stCondLst>
                            <p:childTnLst>
                              <p:par>
                                <p:cTn id="88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9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9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9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50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5500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6000"/>
                            </p:stCondLst>
                            <p:childTnLst>
                              <p:par>
                                <p:cTn id="11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9" grpId="0" animBg="1"/>
      <p:bldP spid="9220" grpId="0"/>
      <p:bldP spid="9221" grpId="0"/>
      <p:bldP spid="9222" grpId="0"/>
      <p:bldP spid="9233" grpId="0"/>
      <p:bldP spid="9250" grpId="0"/>
      <p:bldP spid="9322" grpId="0"/>
      <p:bldP spid="93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72" name="Group 76"/>
          <p:cNvGrpSpPr>
            <a:grpSpLocks/>
          </p:cNvGrpSpPr>
          <p:nvPr/>
        </p:nvGrpSpPr>
        <p:grpSpPr bwMode="auto">
          <a:xfrm>
            <a:off x="0" y="1412875"/>
            <a:ext cx="935038" cy="5445125"/>
            <a:chOff x="0" y="890"/>
            <a:chExt cx="589" cy="3430"/>
          </a:xfrm>
        </p:grpSpPr>
        <p:sp>
          <p:nvSpPr>
            <p:cNvPr id="4171" name="Rectangle 75"/>
            <p:cNvSpPr>
              <a:spLocks noChangeArrowheads="1"/>
            </p:cNvSpPr>
            <p:nvPr/>
          </p:nvSpPr>
          <p:spPr bwMode="auto">
            <a:xfrm>
              <a:off x="249" y="1117"/>
              <a:ext cx="91" cy="3203"/>
            </a:xfrm>
            <a:prstGeom prst="rect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100000">
                  <a:srgbClr val="FF6600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151" name="Group 55"/>
            <p:cNvGrpSpPr>
              <a:grpSpLocks/>
            </p:cNvGrpSpPr>
            <p:nvPr/>
          </p:nvGrpSpPr>
          <p:grpSpPr bwMode="auto">
            <a:xfrm>
              <a:off x="0" y="890"/>
              <a:ext cx="589" cy="408"/>
              <a:chOff x="476" y="1291"/>
              <a:chExt cx="408" cy="280"/>
            </a:xfrm>
          </p:grpSpPr>
          <p:sp>
            <p:nvSpPr>
              <p:cNvPr id="4152" name="Oval 56"/>
              <p:cNvSpPr>
                <a:spLocks noChangeArrowheads="1"/>
              </p:cNvSpPr>
              <p:nvPr/>
            </p:nvSpPr>
            <p:spPr bwMode="auto">
              <a:xfrm>
                <a:off x="521" y="1298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rgbClr val="FF6600">
                      <a:gamma/>
                      <a:shade val="36078"/>
                      <a:invGamma/>
                    </a:srgbClr>
                  </a:gs>
                  <a:gs pos="50000">
                    <a:srgbClr val="FF6600"/>
                  </a:gs>
                  <a:gs pos="100000">
                    <a:srgbClr val="FF6600">
                      <a:gamma/>
                      <a:shade val="36078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pPr algn="ctr"/>
                <a:r>
                  <a:rPr lang="es-ES_tradnl" sz="2400"/>
                  <a:t>1</a:t>
                </a:r>
                <a:endParaRPr lang="en-US" sz="2400"/>
              </a:p>
            </p:txBody>
          </p:sp>
          <p:sp>
            <p:nvSpPr>
              <p:cNvPr id="4153" name="Oval 57"/>
              <p:cNvSpPr>
                <a:spLocks noChangeArrowheads="1"/>
              </p:cNvSpPr>
              <p:nvPr/>
            </p:nvSpPr>
            <p:spPr bwMode="auto">
              <a:xfrm rot="963599">
                <a:off x="567" y="1291"/>
                <a:ext cx="317" cy="13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81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4154" name="Oval 58"/>
              <p:cNvSpPr>
                <a:spLocks noChangeArrowheads="1"/>
              </p:cNvSpPr>
              <p:nvPr/>
            </p:nvSpPr>
            <p:spPr bwMode="auto">
              <a:xfrm rot="1557473">
                <a:off x="476" y="1480"/>
                <a:ext cx="227" cy="91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</p:grp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4400">
                <a:solidFill>
                  <a:schemeClr val="accent1"/>
                </a:solidFill>
              </a:rPr>
              <a:t>IN THIS LECTURE:</a:t>
            </a:r>
            <a:endParaRPr lang="en-US" sz="4400">
              <a:solidFill>
                <a:schemeClr val="accent1"/>
              </a:solidFill>
            </a:endParaRPr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>
            <a:off x="900113" y="1196975"/>
            <a:ext cx="76327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174" name="Group 78"/>
          <p:cNvGrpSpPr>
            <a:grpSpLocks/>
          </p:cNvGrpSpPr>
          <p:nvPr/>
        </p:nvGrpSpPr>
        <p:grpSpPr bwMode="auto">
          <a:xfrm>
            <a:off x="827088" y="2276475"/>
            <a:ext cx="7847012" cy="576263"/>
            <a:chOff x="521" y="1434"/>
            <a:chExt cx="4943" cy="363"/>
          </a:xfrm>
        </p:grpSpPr>
        <p:sp>
          <p:nvSpPr>
            <p:cNvPr id="4099" name="AutoShape 3"/>
            <p:cNvSpPr>
              <a:spLocks noChangeArrowheads="1"/>
            </p:cNvSpPr>
            <p:nvPr/>
          </p:nvSpPr>
          <p:spPr bwMode="auto">
            <a:xfrm>
              <a:off x="521" y="1434"/>
              <a:ext cx="4943" cy="363"/>
            </a:xfrm>
            <a:prstGeom prst="parallelogram">
              <a:avLst>
                <a:gd name="adj" fmla="val 52136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6" name="Text Box 10"/>
            <p:cNvSpPr txBox="1">
              <a:spLocks noChangeArrowheads="1"/>
            </p:cNvSpPr>
            <p:nvPr/>
          </p:nvSpPr>
          <p:spPr bwMode="auto">
            <a:xfrm>
              <a:off x="612" y="1480"/>
              <a:ext cx="474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s-ES_tradnl" sz="2000">
                  <a:solidFill>
                    <a:srgbClr val="FFFF00"/>
                  </a:solidFill>
                </a:rPr>
                <a:t>Aliphatics:</a:t>
              </a:r>
              <a:r>
                <a:rPr lang="es-ES_tradnl">
                  <a:solidFill>
                    <a:srgbClr val="FFFF00"/>
                  </a:solidFill>
                </a:rPr>
                <a:t> </a:t>
              </a:r>
              <a:r>
                <a:rPr lang="es-ES_tradnl" sz="2000">
                  <a:solidFill>
                    <a:srgbClr val="FFFF00"/>
                  </a:solidFill>
                </a:rPr>
                <a:t>Explicit Hydrogens vs abbreviated line rendering:</a:t>
              </a:r>
              <a:endParaRPr lang="en-US" sz="2000">
                <a:solidFill>
                  <a:srgbClr val="FFFF00"/>
                </a:solidFill>
              </a:endParaRPr>
            </a:p>
          </p:txBody>
        </p:sp>
      </p:grpSp>
      <p:grpSp>
        <p:nvGrpSpPr>
          <p:cNvPr id="4175" name="Group 79"/>
          <p:cNvGrpSpPr>
            <a:grpSpLocks/>
          </p:cNvGrpSpPr>
          <p:nvPr/>
        </p:nvGrpSpPr>
        <p:grpSpPr bwMode="auto">
          <a:xfrm>
            <a:off x="827088" y="3068638"/>
            <a:ext cx="7777162" cy="574675"/>
            <a:chOff x="521" y="1933"/>
            <a:chExt cx="4899" cy="362"/>
          </a:xfrm>
        </p:grpSpPr>
        <p:sp>
          <p:nvSpPr>
            <p:cNvPr id="4100" name="AutoShape 4"/>
            <p:cNvSpPr>
              <a:spLocks noChangeArrowheads="1"/>
            </p:cNvSpPr>
            <p:nvPr/>
          </p:nvSpPr>
          <p:spPr bwMode="auto">
            <a:xfrm>
              <a:off x="521" y="1933"/>
              <a:ext cx="4899" cy="362"/>
            </a:xfrm>
            <a:prstGeom prst="parallelogram">
              <a:avLst>
                <a:gd name="adj" fmla="val 51814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7" name="Text Box 11"/>
            <p:cNvSpPr txBox="1">
              <a:spLocks noChangeArrowheads="1"/>
            </p:cNvSpPr>
            <p:nvPr/>
          </p:nvSpPr>
          <p:spPr bwMode="auto">
            <a:xfrm>
              <a:off x="612" y="1978"/>
              <a:ext cx="440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>
                  <a:solidFill>
                    <a:schemeClr val="bg1"/>
                  </a:solidFill>
                </a:rPr>
                <a:t>Drawing aliphatic compounds and branching</a:t>
              </a:r>
              <a:endParaRPr lang="en-US"/>
            </a:p>
          </p:txBody>
        </p:sp>
      </p:grpSp>
      <p:grpSp>
        <p:nvGrpSpPr>
          <p:cNvPr id="4176" name="Group 80"/>
          <p:cNvGrpSpPr>
            <a:grpSpLocks/>
          </p:cNvGrpSpPr>
          <p:nvPr/>
        </p:nvGrpSpPr>
        <p:grpSpPr bwMode="auto">
          <a:xfrm>
            <a:off x="827088" y="3862388"/>
            <a:ext cx="7775575" cy="576262"/>
            <a:chOff x="476" y="2433"/>
            <a:chExt cx="4943" cy="363"/>
          </a:xfrm>
        </p:grpSpPr>
        <p:sp>
          <p:nvSpPr>
            <p:cNvPr id="4101" name="AutoShape 5"/>
            <p:cNvSpPr>
              <a:spLocks noChangeArrowheads="1"/>
            </p:cNvSpPr>
            <p:nvPr/>
          </p:nvSpPr>
          <p:spPr bwMode="auto">
            <a:xfrm>
              <a:off x="476" y="2433"/>
              <a:ext cx="4943" cy="363"/>
            </a:xfrm>
            <a:prstGeom prst="parallelogram">
              <a:avLst>
                <a:gd name="adj" fmla="val 52136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8" name="Text Box 12"/>
            <p:cNvSpPr txBox="1">
              <a:spLocks noChangeArrowheads="1"/>
            </p:cNvSpPr>
            <p:nvPr/>
          </p:nvSpPr>
          <p:spPr bwMode="auto">
            <a:xfrm>
              <a:off x="612" y="2478"/>
              <a:ext cx="466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>
                  <a:solidFill>
                    <a:srgbClr val="FFFF00"/>
                  </a:solidFill>
                </a:rPr>
                <a:t>Drawing aromatics, planar structures</a:t>
              </a:r>
            </a:p>
          </p:txBody>
        </p:sp>
      </p:grpSp>
      <p:grpSp>
        <p:nvGrpSpPr>
          <p:cNvPr id="4177" name="Group 81"/>
          <p:cNvGrpSpPr>
            <a:grpSpLocks/>
          </p:cNvGrpSpPr>
          <p:nvPr/>
        </p:nvGrpSpPr>
        <p:grpSpPr bwMode="auto">
          <a:xfrm>
            <a:off x="827088" y="4652963"/>
            <a:ext cx="7777162" cy="576262"/>
            <a:chOff x="476" y="2931"/>
            <a:chExt cx="4944" cy="408"/>
          </a:xfrm>
        </p:grpSpPr>
        <p:sp>
          <p:nvSpPr>
            <p:cNvPr id="4102" name="AutoShape 6"/>
            <p:cNvSpPr>
              <a:spLocks noChangeArrowheads="1"/>
            </p:cNvSpPr>
            <p:nvPr/>
          </p:nvSpPr>
          <p:spPr bwMode="auto">
            <a:xfrm>
              <a:off x="476" y="2931"/>
              <a:ext cx="4944" cy="408"/>
            </a:xfrm>
            <a:prstGeom prst="parallelogram">
              <a:avLst>
                <a:gd name="adj" fmla="val 46395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9" name="Text Box 13"/>
            <p:cNvSpPr txBox="1">
              <a:spLocks noChangeArrowheads="1"/>
            </p:cNvSpPr>
            <p:nvPr/>
          </p:nvSpPr>
          <p:spPr bwMode="auto">
            <a:xfrm>
              <a:off x="612" y="2976"/>
              <a:ext cx="4718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>
                  <a:solidFill>
                    <a:schemeClr val="bg1"/>
                  </a:solidFill>
                </a:rPr>
                <a:t>Drawing alicyclics and the problem of non-planarity on paper</a:t>
              </a:r>
              <a:endParaRPr lang="en-US" sz="2000">
                <a:solidFill>
                  <a:schemeClr val="bg1"/>
                </a:solidFill>
              </a:endParaRPr>
            </a:p>
          </p:txBody>
        </p:sp>
      </p:grpSp>
      <p:grpSp>
        <p:nvGrpSpPr>
          <p:cNvPr id="4178" name="Group 82"/>
          <p:cNvGrpSpPr>
            <a:grpSpLocks/>
          </p:cNvGrpSpPr>
          <p:nvPr/>
        </p:nvGrpSpPr>
        <p:grpSpPr bwMode="auto">
          <a:xfrm>
            <a:off x="827088" y="5445125"/>
            <a:ext cx="7848600" cy="576263"/>
            <a:chOff x="431" y="3430"/>
            <a:chExt cx="4944" cy="363"/>
          </a:xfrm>
        </p:grpSpPr>
        <p:sp>
          <p:nvSpPr>
            <p:cNvPr id="4103" name="AutoShape 7"/>
            <p:cNvSpPr>
              <a:spLocks noChangeArrowheads="1"/>
            </p:cNvSpPr>
            <p:nvPr/>
          </p:nvSpPr>
          <p:spPr bwMode="auto">
            <a:xfrm>
              <a:off x="431" y="3430"/>
              <a:ext cx="4944" cy="363"/>
            </a:xfrm>
            <a:prstGeom prst="parallelogram">
              <a:avLst>
                <a:gd name="adj" fmla="val 52146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0" name="Text Box 14"/>
            <p:cNvSpPr txBox="1">
              <a:spLocks noChangeArrowheads="1"/>
            </p:cNvSpPr>
            <p:nvPr/>
          </p:nvSpPr>
          <p:spPr bwMode="auto">
            <a:xfrm>
              <a:off x="612" y="3475"/>
              <a:ext cx="45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>
                  <a:solidFill>
                    <a:srgbClr val="FFFF00"/>
                  </a:solidFill>
                </a:rPr>
                <a:t>A sophisticated example: the cocaine molecule</a:t>
              </a:r>
              <a:endParaRPr lang="en-US" sz="2000">
                <a:solidFill>
                  <a:srgbClr val="FFFF00"/>
                </a:solidFill>
              </a:endParaRPr>
            </a:p>
          </p:txBody>
        </p:sp>
      </p:grpSp>
      <p:grpSp>
        <p:nvGrpSpPr>
          <p:cNvPr id="4173" name="Group 77"/>
          <p:cNvGrpSpPr>
            <a:grpSpLocks/>
          </p:cNvGrpSpPr>
          <p:nvPr/>
        </p:nvGrpSpPr>
        <p:grpSpPr bwMode="auto">
          <a:xfrm>
            <a:off x="827088" y="1412875"/>
            <a:ext cx="7921625" cy="647700"/>
            <a:chOff x="521" y="890"/>
            <a:chExt cx="4990" cy="408"/>
          </a:xfrm>
        </p:grpSpPr>
        <p:sp>
          <p:nvSpPr>
            <p:cNvPr id="4098" name="AutoShape 2"/>
            <p:cNvSpPr>
              <a:spLocks noChangeArrowheads="1"/>
            </p:cNvSpPr>
            <p:nvPr/>
          </p:nvSpPr>
          <p:spPr bwMode="auto">
            <a:xfrm>
              <a:off x="521" y="890"/>
              <a:ext cx="4990" cy="408"/>
            </a:xfrm>
            <a:prstGeom prst="parallelogram">
              <a:avLst>
                <a:gd name="adj" fmla="val 46827"/>
              </a:avLst>
            </a:prstGeom>
            <a:gradFill rotWithShape="1">
              <a:gsLst>
                <a:gs pos="0">
                  <a:schemeClr val="hlink">
                    <a:gamma/>
                    <a:shade val="22353"/>
                    <a:invGamma/>
                  </a:schemeClr>
                </a:gs>
                <a:gs pos="50000">
                  <a:schemeClr val="hlink">
                    <a:alpha val="50999"/>
                  </a:schemeClr>
                </a:gs>
                <a:gs pos="100000">
                  <a:schemeClr val="hlink">
                    <a:gamma/>
                    <a:shade val="22353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6" name="Text Box 20"/>
            <p:cNvSpPr txBox="1">
              <a:spLocks noChangeArrowheads="1"/>
            </p:cNvSpPr>
            <p:nvPr/>
          </p:nvSpPr>
          <p:spPr bwMode="auto">
            <a:xfrm>
              <a:off x="612" y="981"/>
              <a:ext cx="485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>
                  <a:solidFill>
                    <a:schemeClr val="bg1"/>
                  </a:solidFill>
                </a:rPr>
                <a:t>Molecules and drawing types: from empirical to three dimensional</a:t>
              </a:r>
              <a:endParaRPr lang="en-US" sz="2000" baseline="-25000">
                <a:solidFill>
                  <a:schemeClr val="bg1"/>
                </a:solidFill>
              </a:endParaRPr>
            </a:p>
          </p:txBody>
        </p:sp>
      </p:grpSp>
      <p:grpSp>
        <p:nvGrpSpPr>
          <p:cNvPr id="4138" name="Group 42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4139" name="Group 43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4140" name="Group 44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4141" name="Oval 45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42" name="Oval 46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43" name="Oval 47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144" name="AutoShape 48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145" name="Text Box 49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4146" name="Oval 50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147" name="Group 51"/>
          <p:cNvGrpSpPr>
            <a:grpSpLocks/>
          </p:cNvGrpSpPr>
          <p:nvPr/>
        </p:nvGrpSpPr>
        <p:grpSpPr bwMode="auto">
          <a:xfrm>
            <a:off x="0" y="2276475"/>
            <a:ext cx="935038" cy="647700"/>
            <a:chOff x="476" y="1291"/>
            <a:chExt cx="408" cy="280"/>
          </a:xfrm>
        </p:grpSpPr>
        <p:sp>
          <p:nvSpPr>
            <p:cNvPr id="4148" name="Oval 52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2</a:t>
              </a:r>
              <a:endParaRPr lang="en-US" sz="2400"/>
            </a:p>
          </p:txBody>
        </p:sp>
        <p:sp>
          <p:nvSpPr>
            <p:cNvPr id="4149" name="Oval 53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4150" name="Oval 54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4155" name="Group 59"/>
          <p:cNvGrpSpPr>
            <a:grpSpLocks/>
          </p:cNvGrpSpPr>
          <p:nvPr/>
        </p:nvGrpSpPr>
        <p:grpSpPr bwMode="auto">
          <a:xfrm>
            <a:off x="0" y="3068638"/>
            <a:ext cx="935038" cy="647700"/>
            <a:chOff x="476" y="1291"/>
            <a:chExt cx="408" cy="280"/>
          </a:xfrm>
        </p:grpSpPr>
        <p:sp>
          <p:nvSpPr>
            <p:cNvPr id="4156" name="Oval 60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3</a:t>
              </a:r>
              <a:endParaRPr lang="en-US" sz="2400"/>
            </a:p>
          </p:txBody>
        </p:sp>
        <p:sp>
          <p:nvSpPr>
            <p:cNvPr id="4157" name="Oval 61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4158" name="Oval 62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4159" name="Group 63"/>
          <p:cNvGrpSpPr>
            <a:grpSpLocks/>
          </p:cNvGrpSpPr>
          <p:nvPr/>
        </p:nvGrpSpPr>
        <p:grpSpPr bwMode="auto">
          <a:xfrm>
            <a:off x="0" y="3860800"/>
            <a:ext cx="935038" cy="647700"/>
            <a:chOff x="476" y="1291"/>
            <a:chExt cx="408" cy="280"/>
          </a:xfrm>
        </p:grpSpPr>
        <p:sp>
          <p:nvSpPr>
            <p:cNvPr id="4160" name="Oval 64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4</a:t>
              </a:r>
              <a:endParaRPr lang="en-US" sz="2400"/>
            </a:p>
          </p:txBody>
        </p:sp>
        <p:sp>
          <p:nvSpPr>
            <p:cNvPr id="4161" name="Oval 65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4162" name="Oval 66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4163" name="Group 67"/>
          <p:cNvGrpSpPr>
            <a:grpSpLocks/>
          </p:cNvGrpSpPr>
          <p:nvPr/>
        </p:nvGrpSpPr>
        <p:grpSpPr bwMode="auto">
          <a:xfrm>
            <a:off x="0" y="4652963"/>
            <a:ext cx="935038" cy="647700"/>
            <a:chOff x="476" y="1291"/>
            <a:chExt cx="408" cy="280"/>
          </a:xfrm>
        </p:grpSpPr>
        <p:sp>
          <p:nvSpPr>
            <p:cNvPr id="4164" name="Oval 68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5</a:t>
              </a:r>
              <a:endParaRPr lang="en-US" sz="2400"/>
            </a:p>
          </p:txBody>
        </p:sp>
        <p:sp>
          <p:nvSpPr>
            <p:cNvPr id="4165" name="Oval 69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4166" name="Oval 70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4167" name="Group 71"/>
          <p:cNvGrpSpPr>
            <a:grpSpLocks/>
          </p:cNvGrpSpPr>
          <p:nvPr/>
        </p:nvGrpSpPr>
        <p:grpSpPr bwMode="auto">
          <a:xfrm>
            <a:off x="0" y="5445125"/>
            <a:ext cx="935038" cy="647700"/>
            <a:chOff x="476" y="1291"/>
            <a:chExt cx="408" cy="280"/>
          </a:xfrm>
        </p:grpSpPr>
        <p:sp>
          <p:nvSpPr>
            <p:cNvPr id="4168" name="Oval 72"/>
            <p:cNvSpPr>
              <a:spLocks noChangeArrowheads="1"/>
            </p:cNvSpPr>
            <p:nvPr/>
          </p:nvSpPr>
          <p:spPr bwMode="auto">
            <a:xfrm>
              <a:off x="521" y="1298"/>
              <a:ext cx="318" cy="272"/>
            </a:xfrm>
            <a:prstGeom prst="ellipse">
              <a:avLst/>
            </a:prstGeom>
            <a:gradFill rotWithShape="1">
              <a:gsLst>
                <a:gs pos="0">
                  <a:srgbClr val="FF6600">
                    <a:gamma/>
                    <a:shade val="36078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36078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 sz="2400"/>
                <a:t>6</a:t>
              </a:r>
              <a:endParaRPr lang="en-US" sz="2400"/>
            </a:p>
          </p:txBody>
        </p:sp>
        <p:sp>
          <p:nvSpPr>
            <p:cNvPr id="4169" name="Oval 73"/>
            <p:cNvSpPr>
              <a:spLocks noChangeArrowheads="1"/>
            </p:cNvSpPr>
            <p:nvPr/>
          </p:nvSpPr>
          <p:spPr bwMode="auto">
            <a:xfrm rot="963599">
              <a:off x="567" y="1291"/>
              <a:ext cx="317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1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4170" name="Oval 74"/>
            <p:cNvSpPr>
              <a:spLocks noChangeArrowheads="1"/>
            </p:cNvSpPr>
            <p:nvPr/>
          </p:nvSpPr>
          <p:spPr bwMode="auto">
            <a:xfrm rot="1557473">
              <a:off x="476" y="1480"/>
              <a:ext cx="227" cy="9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4179" name="Rectangle 83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180" name="Text Box 84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3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3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7" presetClass="entr" presetSubtype="4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92">
                <a:gamma/>
                <a:shade val="46275"/>
                <a:invGamma/>
              </a:srgbClr>
            </a:gs>
            <a:gs pos="100000">
              <a:srgbClr val="00009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solidFill>
                  <a:srgbClr val="BBE0E3"/>
                </a:solidFill>
              </a:rPr>
              <a:t>OVERVIEW</a:t>
            </a:r>
            <a:endParaRPr lang="en-US">
              <a:solidFill>
                <a:srgbClr val="BBE0E3"/>
              </a:solidFill>
            </a:endParaRPr>
          </a:p>
        </p:txBody>
      </p:sp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3318" name="Group 6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3319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3320" name="Oval 8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1" name="Oval 9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2" name="Oval 10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323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3324" name="Text Box 12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3325" name="Oval 13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4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>
            <a:off x="2411413" y="1125538"/>
            <a:ext cx="4248150" cy="0"/>
          </a:xfrm>
          <a:prstGeom prst="line">
            <a:avLst/>
          </a:prstGeom>
          <a:noFill/>
          <a:ln w="9525">
            <a:solidFill>
              <a:srgbClr val="00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1403350" y="4005263"/>
            <a:ext cx="5616575" cy="40640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There are several ways to depict molecules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1403350" y="1628775"/>
            <a:ext cx="6048375" cy="101600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The art of drawing molecules in organic chemistry is like the art of writing. Molecular renderings become a language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1403350" y="3068638"/>
            <a:ext cx="5905500" cy="40640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00FFFF"/>
                </a:solidFill>
              </a:rPr>
              <a:t>A clear language conveys clear ideas</a:t>
            </a:r>
            <a:endParaRPr lang="en-US" sz="2000">
              <a:solidFill>
                <a:srgbClr val="00FFFF"/>
              </a:solidFill>
            </a:endParaRP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1403350" y="4941888"/>
            <a:ext cx="5256213" cy="71120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i="1">
                <a:solidFill>
                  <a:srgbClr val="BBE0E3"/>
                </a:solidFill>
              </a:rPr>
              <a:t>Iso</a:t>
            </a:r>
            <a:r>
              <a:rPr lang="es-ES_tradnl" sz="2000">
                <a:solidFill>
                  <a:srgbClr val="BBE0E3"/>
                </a:solidFill>
              </a:rPr>
              <a:t>-propanol is used as a first example of a few popular renderings on next slide</a:t>
            </a:r>
            <a:endParaRPr lang="en-US" sz="2000" i="1">
              <a:solidFill>
                <a:srgbClr val="BBE0E3"/>
              </a:solidFill>
            </a:endParaRPr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>
            <a:off x="1331913" y="1268413"/>
            <a:ext cx="0" cy="5113337"/>
          </a:xfrm>
          <a:prstGeom prst="line">
            <a:avLst/>
          </a:prstGeom>
          <a:noFill/>
          <a:ln w="57150">
            <a:solidFill>
              <a:srgbClr val="00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4" name="Line 22"/>
          <p:cNvSpPr>
            <a:spLocks noChangeShapeType="1"/>
          </p:cNvSpPr>
          <p:nvPr/>
        </p:nvSpPr>
        <p:spPr bwMode="auto">
          <a:xfrm>
            <a:off x="1331913" y="5949950"/>
            <a:ext cx="6192837" cy="0"/>
          </a:xfrm>
          <a:prstGeom prst="line">
            <a:avLst/>
          </a:prstGeom>
          <a:noFill/>
          <a:ln w="57150">
            <a:solidFill>
              <a:srgbClr val="00FF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 animBg="1"/>
      <p:bldP spid="13330" grpId="0" animBg="1"/>
      <p:bldP spid="13331" grpId="0" animBg="1"/>
      <p:bldP spid="13332" grpId="0" animBg="1"/>
      <p:bldP spid="13333" grpId="0" animBg="1"/>
      <p:bldP spid="133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3850" y="2997200"/>
            <a:ext cx="2376488" cy="1081088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96" name="Rectangle 56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843213" y="5734050"/>
            <a:ext cx="3529012" cy="790575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011863" y="2997200"/>
            <a:ext cx="2663825" cy="1800225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title" sz="quarter"/>
          </p:nvPr>
        </p:nvSpPr>
        <p:spPr>
          <a:xfrm>
            <a:off x="2051050" y="0"/>
            <a:ext cx="5184775" cy="908050"/>
          </a:xfrm>
          <a:gradFill rotWithShape="1">
            <a:gsLst>
              <a:gs pos="0">
                <a:srgbClr val="000066"/>
              </a:gs>
              <a:gs pos="50000">
                <a:schemeClr val="hlink"/>
              </a:gs>
              <a:gs pos="100000">
                <a:srgbClr val="000066"/>
              </a:gs>
            </a:gsLst>
            <a:lin ang="5400000" scaled="1"/>
          </a:gradFill>
          <a:ln/>
        </p:spPr>
        <p:txBody>
          <a:bodyPr/>
          <a:lstStyle/>
          <a:p>
            <a:r>
              <a:rPr lang="es-ES_tradnl" sz="2400">
                <a:solidFill>
                  <a:srgbClr val="FFFF00"/>
                </a:solidFill>
              </a:rPr>
              <a:t>MOLECULAR RENDERINGS</a:t>
            </a:r>
            <a:endParaRPr lang="en-US" sz="2400">
              <a:solidFill>
                <a:srgbClr val="FFFF00"/>
              </a:solidFill>
            </a:endParaRPr>
          </a:p>
        </p:txBody>
      </p:sp>
      <p:pic>
        <p:nvPicPr>
          <p:cNvPr id="10246" name="Picture 6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563938" y="1052513"/>
            <a:ext cx="2211387" cy="2185987"/>
          </a:xfrm>
          <a:noFill/>
          <a:ln/>
        </p:spPr>
      </p:pic>
      <p:pic>
        <p:nvPicPr>
          <p:cNvPr id="10247" name="Picture 7"/>
          <p:cNvPicPr>
            <a:picLocks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3635375" y="981075"/>
            <a:ext cx="2212975" cy="2187575"/>
          </a:xfrm>
          <a:noFill/>
          <a:ln/>
        </p:spPr>
      </p:pic>
      <p:pic>
        <p:nvPicPr>
          <p:cNvPr id="10248" name="Picture 8"/>
          <p:cNvPicPr>
            <a:picLocks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3635375" y="1052513"/>
            <a:ext cx="2212975" cy="2187575"/>
          </a:xfrm>
          <a:noFill/>
          <a:ln/>
        </p:spPr>
      </p:pic>
      <p:graphicFrame>
        <p:nvGraphicFramePr>
          <p:cNvPr id="10249" name="Object 9"/>
          <p:cNvGraphicFramePr>
            <a:graphicFrameLocks noChangeAspect="1"/>
          </p:cNvGraphicFramePr>
          <p:nvPr>
            <p:ph sz="quarter" idx="1"/>
          </p:nvPr>
        </p:nvGraphicFramePr>
        <p:xfrm>
          <a:off x="4067175" y="1700213"/>
          <a:ext cx="1539875" cy="693737"/>
        </p:xfrm>
        <a:graphic>
          <a:graphicData uri="http://schemas.openxmlformats.org/presentationml/2006/ole">
            <p:oleObj spid="_x0000_s10249" name="Document" r:id="rId6" imgW="762120" imgH="343080" progId="ChemWindow.Document">
              <p:embed/>
            </p:oleObj>
          </a:graphicData>
        </a:graphic>
      </p:graphicFrame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23850" y="3213100"/>
            <a:ext cx="2305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rgbClr val="99FF33"/>
                </a:solidFill>
              </a:rPr>
              <a:t>Stick or wire model</a:t>
            </a:r>
            <a:endParaRPr lang="en-US" sz="2000">
              <a:solidFill>
                <a:srgbClr val="99FF33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203575" y="5876925"/>
            <a:ext cx="2881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rgbClr val="99FF33"/>
                </a:solidFill>
              </a:rPr>
              <a:t>Ball &amp; stick model</a:t>
            </a:r>
            <a:endParaRPr lang="en-US" sz="2000">
              <a:solidFill>
                <a:srgbClr val="99FF33"/>
              </a:solidFill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300788" y="3213100"/>
            <a:ext cx="20161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rgbClr val="99FF33"/>
                </a:solidFill>
              </a:rPr>
              <a:t>Space-filling model showing Van der Waals volumes</a:t>
            </a:r>
            <a:endParaRPr lang="en-US" sz="2000">
              <a:solidFill>
                <a:srgbClr val="99FF33"/>
              </a:solidFill>
            </a:endParaRPr>
          </a:p>
        </p:txBody>
      </p:sp>
      <p:grpSp>
        <p:nvGrpSpPr>
          <p:cNvPr id="10270" name="Group 30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0271" name="Group 31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0272" name="Group 32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0273" name="Oval 33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74" name="Oval 34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75" name="Oval 35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76" name="AutoShape 36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0277" name="Text Box 37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0278" name="Oval 38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300" name="Group 60"/>
          <p:cNvGrpSpPr>
            <a:grpSpLocks/>
          </p:cNvGrpSpPr>
          <p:nvPr/>
        </p:nvGrpSpPr>
        <p:grpSpPr bwMode="auto">
          <a:xfrm>
            <a:off x="250825" y="4005263"/>
            <a:ext cx="1800225" cy="2852737"/>
            <a:chOff x="158" y="2523"/>
            <a:chExt cx="1134" cy="1797"/>
          </a:xfrm>
        </p:grpSpPr>
        <p:sp>
          <p:nvSpPr>
            <p:cNvPr id="10256" name="Line 16"/>
            <p:cNvSpPr>
              <a:spLocks noChangeShapeType="1"/>
            </p:cNvSpPr>
            <p:nvPr/>
          </p:nvSpPr>
          <p:spPr bwMode="auto">
            <a:xfrm flipH="1">
              <a:off x="449" y="2568"/>
              <a:ext cx="77" cy="209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299" name="Group 59"/>
            <p:cNvGrpSpPr>
              <a:grpSpLocks/>
            </p:cNvGrpSpPr>
            <p:nvPr/>
          </p:nvGrpSpPr>
          <p:grpSpPr bwMode="auto">
            <a:xfrm>
              <a:off x="158" y="2523"/>
              <a:ext cx="1134" cy="1797"/>
              <a:chOff x="158" y="2523"/>
              <a:chExt cx="1134" cy="1797"/>
            </a:xfrm>
          </p:grpSpPr>
          <p:grpSp>
            <p:nvGrpSpPr>
              <p:cNvPr id="10298" name="Group 58"/>
              <p:cNvGrpSpPr>
                <a:grpSpLocks/>
              </p:cNvGrpSpPr>
              <p:nvPr/>
            </p:nvGrpSpPr>
            <p:grpSpPr bwMode="auto">
              <a:xfrm>
                <a:off x="295" y="2579"/>
                <a:ext cx="952" cy="1644"/>
                <a:chOff x="295" y="2579"/>
                <a:chExt cx="952" cy="1644"/>
              </a:xfrm>
            </p:grpSpPr>
            <p:sp>
              <p:nvSpPr>
                <p:cNvPr id="10254" name="Oval 14"/>
                <p:cNvSpPr>
                  <a:spLocks noChangeArrowheads="1"/>
                </p:cNvSpPr>
                <p:nvPr/>
              </p:nvSpPr>
              <p:spPr bwMode="auto">
                <a:xfrm>
                  <a:off x="295" y="2610"/>
                  <a:ext cx="154" cy="167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55" name="Oval 15"/>
                <p:cNvSpPr>
                  <a:spLocks noChangeArrowheads="1"/>
                </p:cNvSpPr>
                <p:nvPr/>
              </p:nvSpPr>
              <p:spPr bwMode="auto">
                <a:xfrm>
                  <a:off x="526" y="2610"/>
                  <a:ext cx="154" cy="167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57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747" y="2579"/>
                  <a:ext cx="3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H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258" name="Oval 18"/>
                <p:cNvSpPr>
                  <a:spLocks noChangeArrowheads="1"/>
                </p:cNvSpPr>
                <p:nvPr/>
              </p:nvSpPr>
              <p:spPr bwMode="auto">
                <a:xfrm>
                  <a:off x="295" y="2861"/>
                  <a:ext cx="154" cy="167"/>
                </a:xfrm>
                <a:prstGeom prst="ellipse">
                  <a:avLst/>
                </a:prstGeom>
                <a:solidFill>
                  <a:srgbClr val="666699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59" name="Oval 19"/>
                <p:cNvSpPr>
                  <a:spLocks noChangeArrowheads="1"/>
                </p:cNvSpPr>
                <p:nvPr/>
              </p:nvSpPr>
              <p:spPr bwMode="auto">
                <a:xfrm>
                  <a:off x="526" y="2861"/>
                  <a:ext cx="154" cy="16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0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449" y="2819"/>
                  <a:ext cx="77" cy="209"/>
                </a:xfrm>
                <a:prstGeom prst="line">
                  <a:avLst/>
                </a:pr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261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758" y="2819"/>
                  <a:ext cx="489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C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262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758" y="3070"/>
                  <a:ext cx="489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O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263" name="Oval 23"/>
                <p:cNvSpPr>
                  <a:spLocks noChangeArrowheads="1"/>
                </p:cNvSpPr>
                <p:nvPr/>
              </p:nvSpPr>
              <p:spPr bwMode="auto">
                <a:xfrm>
                  <a:off x="526" y="3112"/>
                  <a:ext cx="154" cy="167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4" name="Oval 24"/>
                <p:cNvSpPr>
                  <a:spLocks noChangeArrowheads="1"/>
                </p:cNvSpPr>
                <p:nvPr/>
              </p:nvSpPr>
              <p:spPr bwMode="auto">
                <a:xfrm>
                  <a:off x="526" y="3406"/>
                  <a:ext cx="154" cy="167"/>
                </a:xfrm>
                <a:prstGeom prst="ellipse">
                  <a:avLst/>
                </a:prstGeom>
                <a:solidFill>
                  <a:srgbClr val="3366FF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5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758" y="3363"/>
                  <a:ext cx="3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N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266" name="Oval 26"/>
                <p:cNvSpPr>
                  <a:spLocks noChangeArrowheads="1"/>
                </p:cNvSpPr>
                <p:nvPr/>
              </p:nvSpPr>
              <p:spPr bwMode="auto">
                <a:xfrm>
                  <a:off x="526" y="3698"/>
                  <a:ext cx="154" cy="168"/>
                </a:xfrm>
                <a:prstGeom prst="ellipse">
                  <a:avLst/>
                </a:prstGeom>
                <a:solidFill>
                  <a:srgbClr val="00FF0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7" name="Oval 27"/>
                <p:cNvSpPr>
                  <a:spLocks noChangeArrowheads="1"/>
                </p:cNvSpPr>
                <p:nvPr/>
              </p:nvSpPr>
              <p:spPr bwMode="auto">
                <a:xfrm>
                  <a:off x="526" y="3992"/>
                  <a:ext cx="154" cy="167"/>
                </a:xfrm>
                <a:prstGeom prst="ellipse">
                  <a:avLst/>
                </a:prstGeom>
                <a:solidFill>
                  <a:srgbClr val="FFFF0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8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758" y="3698"/>
                  <a:ext cx="37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Cl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269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758" y="3992"/>
                  <a:ext cx="33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s-ES_tradnl">
                      <a:solidFill>
                        <a:schemeClr val="accent1"/>
                      </a:solidFill>
                    </a:rPr>
                    <a:t>= S</a:t>
                  </a:r>
                  <a:endParaRPr lang="en-US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10282" name="Rectangle 42"/>
              <p:cNvSpPr>
                <a:spLocks noChangeArrowheads="1"/>
              </p:cNvSpPr>
              <p:nvPr/>
            </p:nvSpPr>
            <p:spPr bwMode="auto">
              <a:xfrm>
                <a:off x="158" y="2523"/>
                <a:ext cx="1134" cy="1797"/>
              </a:xfrm>
              <a:prstGeom prst="rect">
                <a:avLst/>
              </a:prstGeom>
              <a:noFill/>
              <a:ln w="38100" cmpd="dbl">
                <a:solidFill>
                  <a:srgbClr val="FF00FF"/>
                </a:solidFill>
                <a:miter lim="800000"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</p:grp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1835150" y="4724400"/>
            <a:ext cx="1368425" cy="10160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DDDDDD"/>
              </a:gs>
            </a:gsLst>
            <a:path path="rect">
              <a:fillToRect l="100000" b="100000"/>
            </a:path>
          </a:gradFill>
          <a:ln w="9525">
            <a:solidFill>
              <a:srgbClr val="FF00FF"/>
            </a:solidFill>
            <a:miter lim="800000"/>
            <a:headEnd/>
            <a:tailEnd/>
          </a:ln>
          <a:effectLst>
            <a:outerShdw dist="107763" dir="2700000" algn="ctr" rotWithShape="0">
              <a:srgbClr val="DDDDDD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/>
              <a:t>Color codes of elements</a:t>
            </a:r>
            <a:endParaRPr lang="en-US" sz="2000"/>
          </a:p>
        </p:txBody>
      </p:sp>
      <p:sp>
        <p:nvSpPr>
          <p:cNvPr id="10284" name="AutoShape 44"/>
          <p:cNvSpPr>
            <a:spLocks noChangeArrowheads="1"/>
          </p:cNvSpPr>
          <p:nvPr/>
        </p:nvSpPr>
        <p:spPr bwMode="auto">
          <a:xfrm rot="16200000">
            <a:off x="4441031" y="-2201068"/>
            <a:ext cx="333375" cy="5113338"/>
          </a:xfrm>
          <a:prstGeom prst="moon">
            <a:avLst>
              <a:gd name="adj" fmla="val 87500"/>
            </a:avLst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>
                  <a:alpha val="83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85" name="Oval 45"/>
          <p:cNvSpPr>
            <a:spLocks noChangeArrowheads="1"/>
          </p:cNvSpPr>
          <p:nvPr/>
        </p:nvSpPr>
        <p:spPr bwMode="auto">
          <a:xfrm>
            <a:off x="6443663" y="260350"/>
            <a:ext cx="936625" cy="404813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86" name="Oval 46"/>
          <p:cNvSpPr>
            <a:spLocks noChangeArrowheads="1"/>
          </p:cNvSpPr>
          <p:nvPr/>
        </p:nvSpPr>
        <p:spPr bwMode="auto">
          <a:xfrm>
            <a:off x="2051050" y="260350"/>
            <a:ext cx="504825" cy="261938"/>
          </a:xfrm>
          <a:prstGeom prst="ellipse">
            <a:avLst/>
          </a:prstGeom>
          <a:gradFill rotWithShape="1">
            <a:gsLst>
              <a:gs pos="0">
                <a:schemeClr val="bg1">
                  <a:alpha val="75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95" name="Text Box 55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5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10301" name="Text Box 61"/>
          <p:cNvSpPr txBox="1">
            <a:spLocks noChangeArrowheads="1"/>
          </p:cNvSpPr>
          <p:nvPr/>
        </p:nvSpPr>
        <p:spPr bwMode="auto">
          <a:xfrm>
            <a:off x="3059113" y="3429000"/>
            <a:ext cx="30956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SEVERAL STYLES DEPENDING ON WHAT YOU WANT TO EXPRESS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2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8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295  E" pathEditMode="relative" ptsTypes="">
                                      <p:cBhvr>
                                        <p:cTn id="38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0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800"/>
                            </p:stCondLst>
                            <p:childTnLst>
                              <p:par>
                                <p:cTn id="4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2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7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700"/>
                            </p:stCondLst>
                            <p:childTnLst>
                              <p:par>
                                <p:cTn id="5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59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4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900"/>
                            </p:stCondLst>
                            <p:childTnLst>
                              <p:par>
                                <p:cTn id="71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0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0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29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2" grpId="0" animBg="1"/>
      <p:bldP spid="10243" grpId="0" animBg="1"/>
      <p:bldP spid="10250" grpId="0"/>
      <p:bldP spid="10252" grpId="0"/>
      <p:bldP spid="10283" grpId="0" animBg="1"/>
      <p:bldP spid="10301" grpId="0"/>
      <p:bldP spid="1030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>
                <a:gamma/>
                <a:shade val="66275"/>
                <a:invGamma/>
              </a:srgbClr>
            </a:gs>
            <a:gs pos="100000">
              <a:srgbClr val="DDDD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1908175" y="4076700"/>
            <a:ext cx="5327650" cy="792163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tint val="0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0"/>
            <a:ext cx="9144000" cy="3141663"/>
          </a:xfrm>
          <a:prstGeom prst="rect">
            <a:avLst/>
          </a:prstGeom>
          <a:gradFill rotWithShape="1">
            <a:gsLst>
              <a:gs pos="0">
                <a:srgbClr val="808080">
                  <a:alpha val="84000"/>
                </a:srgbClr>
              </a:gs>
              <a:gs pos="100000">
                <a:srgbClr val="80808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051050" y="2708275"/>
            <a:ext cx="5040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/>
              <a:t>FROM THE EMPIRICAL FORMULA TO THE ABBREVIATED LINE RENDERING</a:t>
            </a:r>
            <a:endParaRPr lang="en-US" sz="2000"/>
          </a:p>
        </p:txBody>
      </p:sp>
      <p:grpSp>
        <p:nvGrpSpPr>
          <p:cNvPr id="16389" name="Group 5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16390" name="Group 6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16391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16392" name="Oval 8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393" name="Oval 9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394" name="Oval 10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395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6396" name="Text Box 12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16397" name="Oval 13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3203575" y="4292600"/>
            <a:ext cx="2663825" cy="376238"/>
          </a:xfrm>
          <a:prstGeom prst="rect">
            <a:avLst/>
          </a:prstGeom>
          <a:solidFill>
            <a:schemeClr val="tx1"/>
          </a:solidFill>
          <a:ln w="9525">
            <a:solidFill>
              <a:srgbClr val="00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i="1">
                <a:solidFill>
                  <a:schemeClr val="bg1"/>
                </a:solidFill>
              </a:rPr>
              <a:t>ISO</a:t>
            </a:r>
            <a:r>
              <a:rPr lang="es-ES_tradnl">
                <a:solidFill>
                  <a:schemeClr val="bg1"/>
                </a:solidFill>
              </a:rPr>
              <a:t>-BUTANOL</a:t>
            </a:r>
            <a:endParaRPr lang="en-US" i="1">
              <a:solidFill>
                <a:schemeClr val="bg1"/>
              </a:solidFill>
            </a:endParaRP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7415213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8062913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6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3924300" y="3644900"/>
            <a:ext cx="1263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EXAMPLE</a:t>
            </a:r>
            <a:endParaRPr lang="en-US"/>
          </a:p>
        </p:txBody>
      </p:sp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2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2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1" grpId="0" animBg="1"/>
      <p:bldP spid="16388" grpId="0"/>
      <p:bldP spid="16399" grpId="0" animBg="1"/>
      <p:bldP spid="164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>
                <a:gamma/>
                <a:shade val="46275"/>
                <a:invGamma/>
              </a:srgbClr>
            </a:gs>
            <a:gs pos="100000">
              <a:srgbClr val="DDDD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87" name="Group 67"/>
          <p:cNvGrpSpPr>
            <a:grpSpLocks/>
          </p:cNvGrpSpPr>
          <p:nvPr/>
        </p:nvGrpSpPr>
        <p:grpSpPr bwMode="auto">
          <a:xfrm>
            <a:off x="2916238" y="4652963"/>
            <a:ext cx="6227762" cy="1800225"/>
            <a:chOff x="1837" y="2931"/>
            <a:chExt cx="3923" cy="1134"/>
          </a:xfrm>
        </p:grpSpPr>
        <p:sp>
          <p:nvSpPr>
            <p:cNvPr id="5123" name="AutoShape 3"/>
            <p:cNvSpPr>
              <a:spLocks noChangeArrowheads="1"/>
            </p:cNvSpPr>
            <p:nvPr/>
          </p:nvSpPr>
          <p:spPr bwMode="auto">
            <a:xfrm rot="5400000">
              <a:off x="3345" y="1650"/>
              <a:ext cx="1134" cy="369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56078"/>
                    <a:invGamma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5186" name="Rectangle 66"/>
            <p:cNvSpPr>
              <a:spLocks noChangeArrowheads="1"/>
            </p:cNvSpPr>
            <p:nvPr/>
          </p:nvSpPr>
          <p:spPr bwMode="auto">
            <a:xfrm>
              <a:off x="1837" y="3203"/>
              <a:ext cx="363" cy="590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22" name="Oval 2"/>
          <p:cNvSpPr>
            <a:spLocks noChangeArrowheads="1"/>
          </p:cNvSpPr>
          <p:nvPr/>
        </p:nvSpPr>
        <p:spPr bwMode="auto">
          <a:xfrm>
            <a:off x="0" y="4076700"/>
            <a:ext cx="4932363" cy="27813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 rot="5400000">
            <a:off x="5562600" y="1143000"/>
            <a:ext cx="1295400" cy="5867400"/>
          </a:xfrm>
          <a:custGeom>
            <a:avLst/>
            <a:gdLst>
              <a:gd name="G0" fmla="+- 1008 0 0"/>
              <a:gd name="G1" fmla="+- 21600 0 1008"/>
              <a:gd name="G2" fmla="*/ 1008 1 2"/>
              <a:gd name="G3" fmla="+- 21600 0 G2"/>
              <a:gd name="G4" fmla="+/ 1008 21600 2"/>
              <a:gd name="G5" fmla="+/ G1 0 2"/>
              <a:gd name="G6" fmla="*/ 21600 21600 1008"/>
              <a:gd name="G7" fmla="*/ G6 1 2"/>
              <a:gd name="G8" fmla="+- 21600 0 G7"/>
              <a:gd name="G9" fmla="*/ 21600 1 2"/>
              <a:gd name="G10" fmla="+- 1008 0 G9"/>
              <a:gd name="G11" fmla="?: G10 G8 0"/>
              <a:gd name="G12" fmla="?: G10 G7 21600"/>
              <a:gd name="T0" fmla="*/ 21096 w 21600"/>
              <a:gd name="T1" fmla="*/ 10800 h 21600"/>
              <a:gd name="T2" fmla="*/ 10800 w 21600"/>
              <a:gd name="T3" fmla="*/ 21600 h 21600"/>
              <a:gd name="T4" fmla="*/ 504 w 21600"/>
              <a:gd name="T5" fmla="*/ 10800 h 21600"/>
              <a:gd name="T6" fmla="*/ 10800 w 21600"/>
              <a:gd name="T7" fmla="*/ 0 h 21600"/>
              <a:gd name="T8" fmla="*/ 2304 w 21600"/>
              <a:gd name="T9" fmla="*/ 2304 h 21600"/>
              <a:gd name="T10" fmla="*/ 19296 w 21600"/>
              <a:gd name="T11" fmla="*/ 1929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1008" y="21600"/>
                </a:lnTo>
                <a:lnTo>
                  <a:pt x="20592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56078"/>
                  <a:invGamma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 rot="5400000">
            <a:off x="5779294" y="134144"/>
            <a:ext cx="862012" cy="58674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56078"/>
                  <a:invGamma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1116013" y="2852738"/>
            <a:ext cx="2160587" cy="431800"/>
            <a:chOff x="748" y="1797"/>
            <a:chExt cx="1361" cy="272"/>
          </a:xfrm>
        </p:grpSpPr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748" y="1797"/>
              <a:ext cx="1361" cy="272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graphicFrame>
          <p:nvGraphicFramePr>
            <p:cNvPr id="5128" name="Object 8"/>
            <p:cNvGraphicFramePr>
              <a:graphicFrameLocks noChangeAspect="1"/>
            </p:cNvGraphicFramePr>
            <p:nvPr/>
          </p:nvGraphicFramePr>
          <p:xfrm>
            <a:off x="839" y="1842"/>
            <a:ext cx="1179" cy="201"/>
          </p:xfrm>
          <a:graphic>
            <a:graphicData uri="http://schemas.openxmlformats.org/presentationml/2006/ole">
              <p:oleObj spid="_x0000_s5128" name="Document" r:id="rId3" imgW="1171440" imgH="200160" progId="ChemWindow.Document">
                <p:embed/>
              </p:oleObj>
            </a:graphicData>
          </a:graphic>
        </p:graphicFrame>
      </p:grpSp>
      <p:sp>
        <p:nvSpPr>
          <p:cNvPr id="5129" name="AutoShape 9"/>
          <p:cNvSpPr>
            <a:spLocks noChangeArrowheads="1"/>
          </p:cNvSpPr>
          <p:nvPr/>
        </p:nvSpPr>
        <p:spPr bwMode="auto">
          <a:xfrm rot="5400000">
            <a:off x="5670551" y="-622300"/>
            <a:ext cx="862012" cy="6084887"/>
          </a:xfrm>
          <a:custGeom>
            <a:avLst/>
            <a:gdLst>
              <a:gd name="G0" fmla="+- 6125 0 0"/>
              <a:gd name="G1" fmla="+- 21600 0 6125"/>
              <a:gd name="G2" fmla="*/ 6125 1 2"/>
              <a:gd name="G3" fmla="+- 21600 0 G2"/>
              <a:gd name="G4" fmla="+/ 6125 21600 2"/>
              <a:gd name="G5" fmla="+/ G1 0 2"/>
              <a:gd name="G6" fmla="*/ 21600 21600 6125"/>
              <a:gd name="G7" fmla="*/ G6 1 2"/>
              <a:gd name="G8" fmla="+- 21600 0 G7"/>
              <a:gd name="G9" fmla="*/ 21600 1 2"/>
              <a:gd name="G10" fmla="+- 6125 0 G9"/>
              <a:gd name="G11" fmla="?: G10 G8 0"/>
              <a:gd name="G12" fmla="?: G10 G7 21600"/>
              <a:gd name="T0" fmla="*/ 18537 w 21600"/>
              <a:gd name="T1" fmla="*/ 10800 h 21600"/>
              <a:gd name="T2" fmla="*/ 10800 w 21600"/>
              <a:gd name="T3" fmla="*/ 21600 h 21600"/>
              <a:gd name="T4" fmla="*/ 3063 w 21600"/>
              <a:gd name="T5" fmla="*/ 10800 h 21600"/>
              <a:gd name="T6" fmla="*/ 10800 w 21600"/>
              <a:gd name="T7" fmla="*/ 0 h 21600"/>
              <a:gd name="T8" fmla="*/ 4863 w 21600"/>
              <a:gd name="T9" fmla="*/ 4863 h 21600"/>
              <a:gd name="T10" fmla="*/ 16737 w 21600"/>
              <a:gd name="T11" fmla="*/ 167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6125" y="21600"/>
                </a:lnTo>
                <a:lnTo>
                  <a:pt x="1547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56078"/>
                  <a:invGamma/>
                </a:srgbClr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title"/>
          </p:nvPr>
        </p:nvSpPr>
        <p:spPr>
          <a:xfrm>
            <a:off x="1978025" y="617538"/>
            <a:ext cx="5337175" cy="503237"/>
          </a:xfrm>
          <a:gradFill rotWithShape="1">
            <a:gsLst>
              <a:gs pos="0">
                <a:srgbClr val="0000FF"/>
              </a:gs>
              <a:gs pos="50000">
                <a:schemeClr val="hlink"/>
              </a:gs>
              <a:gs pos="100000">
                <a:srgbClr val="0000FF"/>
              </a:gs>
            </a:gsLst>
            <a:lin ang="2700000" scaled="1"/>
          </a:gradFill>
          <a:ln/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000" tIns="46800" rIns="90000" bIns="46800"/>
          <a:lstStyle/>
          <a:p>
            <a:r>
              <a:rPr lang="es-ES_tradnl" sz="2800">
                <a:solidFill>
                  <a:schemeClr val="bg1"/>
                </a:solidFill>
              </a:rPr>
              <a:t>Building our first molecule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763713" y="1268413"/>
            <a:ext cx="2592387" cy="406400"/>
          </a:xfrm>
          <a:prstGeom prst="rect">
            <a:avLst/>
          </a:prstGeom>
          <a:solidFill>
            <a:schemeClr val="tx1"/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>
                <a:solidFill>
                  <a:schemeClr val="bg1"/>
                </a:solidFill>
              </a:rPr>
              <a:t>Iso</a:t>
            </a:r>
            <a:r>
              <a:rPr lang="es-ES_tradnl" sz="2000">
                <a:solidFill>
                  <a:schemeClr val="bg1"/>
                </a:solidFill>
              </a:rPr>
              <a:t>-butanol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1476375" y="2205038"/>
            <a:ext cx="1800225" cy="406400"/>
          </a:xfrm>
          <a:prstGeom prst="rect">
            <a:avLst/>
          </a:prstGeom>
          <a:gradFill rotWithShape="1">
            <a:gsLst>
              <a:gs pos="0">
                <a:srgbClr val="FFFFFF">
                  <a:gamma/>
                  <a:shade val="4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C</a:t>
            </a:r>
            <a:r>
              <a:rPr lang="es-ES_tradnl" sz="2000" baseline="-25000">
                <a:solidFill>
                  <a:srgbClr val="000099"/>
                </a:solidFill>
              </a:rPr>
              <a:t>4</a:t>
            </a:r>
            <a:r>
              <a:rPr lang="es-ES_tradnl" sz="2000">
                <a:solidFill>
                  <a:srgbClr val="000099"/>
                </a:solidFill>
              </a:rPr>
              <a:t>H</a:t>
            </a:r>
            <a:r>
              <a:rPr lang="es-ES_tradnl" sz="2000" baseline="-25000">
                <a:solidFill>
                  <a:srgbClr val="000099"/>
                </a:solidFill>
              </a:rPr>
              <a:t>10</a:t>
            </a:r>
            <a:r>
              <a:rPr lang="es-ES_tradnl" sz="2000">
                <a:solidFill>
                  <a:srgbClr val="000099"/>
                </a:solidFill>
              </a:rPr>
              <a:t>O</a:t>
            </a:r>
            <a:endParaRPr lang="en-US" sz="2000">
              <a:solidFill>
                <a:srgbClr val="000099"/>
              </a:solidFill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348038" y="2205038"/>
            <a:ext cx="4681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Empirical formula: atomic composition</a:t>
            </a:r>
            <a:endParaRPr lang="en-US" sz="2000">
              <a:solidFill>
                <a:srgbClr val="000099"/>
              </a:solidFill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348038" y="2852738"/>
            <a:ext cx="5256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Condensed formula 1: minimum connectivity</a:t>
            </a:r>
            <a:endParaRPr lang="en-US" sz="2000">
              <a:solidFill>
                <a:srgbClr val="000099"/>
              </a:solidFill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3563938" y="3717925"/>
            <a:ext cx="187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solidFill>
                <a:srgbClr val="000099"/>
              </a:solidFill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3348038" y="3716338"/>
            <a:ext cx="46799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Expanded formula 2: better look at connectivity. Still time consuming to write down</a:t>
            </a:r>
            <a:endParaRPr lang="en-US" sz="2000">
              <a:solidFill>
                <a:srgbClr val="000099"/>
              </a:solidFill>
            </a:endParaRP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5653088" y="5013325"/>
            <a:ext cx="2087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solidFill>
                <a:srgbClr val="000099"/>
              </a:solidFill>
            </a:endParaRP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3635375" y="5013325"/>
            <a:ext cx="45370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>
                <a:solidFill>
                  <a:srgbClr val="000099"/>
                </a:solidFill>
              </a:rPr>
              <a:t>Line structures or abbreviated line rendering, most useful and </a:t>
            </a:r>
            <a:r>
              <a:rPr lang="es-ES_tradnl" sz="2000" u="sng">
                <a:solidFill>
                  <a:srgbClr val="000099"/>
                </a:solidFill>
              </a:rPr>
              <a:t>used universally</a:t>
            </a:r>
            <a:endParaRPr lang="en-US" sz="2000" u="sng">
              <a:solidFill>
                <a:srgbClr val="000099"/>
              </a:solidFill>
            </a:endParaRPr>
          </a:p>
        </p:txBody>
      </p:sp>
      <p:grpSp>
        <p:nvGrpSpPr>
          <p:cNvPr id="5139" name="Group 19"/>
          <p:cNvGrpSpPr>
            <a:grpSpLocks/>
          </p:cNvGrpSpPr>
          <p:nvPr/>
        </p:nvGrpSpPr>
        <p:grpSpPr bwMode="auto">
          <a:xfrm>
            <a:off x="900113" y="4795838"/>
            <a:ext cx="2111375" cy="1663700"/>
            <a:chOff x="113" y="2931"/>
            <a:chExt cx="1330" cy="1048"/>
          </a:xfrm>
        </p:grpSpPr>
        <p:sp>
          <p:nvSpPr>
            <p:cNvPr id="5140" name="Text Box 20"/>
            <p:cNvSpPr txBox="1">
              <a:spLocks noChangeArrowheads="1"/>
            </p:cNvSpPr>
            <p:nvPr/>
          </p:nvSpPr>
          <p:spPr bwMode="auto">
            <a:xfrm>
              <a:off x="113" y="2931"/>
              <a:ext cx="37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_tradnl">
                  <a:solidFill>
                    <a:srgbClr val="000099"/>
                  </a:solidFill>
                </a:rPr>
                <a:t>CH</a:t>
              </a:r>
              <a:r>
                <a:rPr lang="es-ES_tradnl" baseline="-25000">
                  <a:solidFill>
                    <a:srgbClr val="000099"/>
                  </a:solidFill>
                </a:rPr>
                <a:t>3</a:t>
              </a:r>
              <a:endParaRPr lang="en-US" baseline="-25000">
                <a:solidFill>
                  <a:srgbClr val="000099"/>
                </a:solidFill>
              </a:endParaRPr>
            </a:p>
          </p:txBody>
        </p:sp>
        <p:sp>
          <p:nvSpPr>
            <p:cNvPr id="5141" name="Text Box 21"/>
            <p:cNvSpPr txBox="1">
              <a:spLocks noChangeArrowheads="1"/>
            </p:cNvSpPr>
            <p:nvPr/>
          </p:nvSpPr>
          <p:spPr bwMode="auto">
            <a:xfrm>
              <a:off x="1066" y="3748"/>
              <a:ext cx="37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_tradnl">
                  <a:solidFill>
                    <a:srgbClr val="000099"/>
                  </a:solidFill>
                </a:rPr>
                <a:t>CH</a:t>
              </a:r>
              <a:r>
                <a:rPr lang="es-ES_tradnl" baseline="-25000">
                  <a:solidFill>
                    <a:srgbClr val="000099"/>
                  </a:solidFill>
                </a:rPr>
                <a:t>2</a:t>
              </a:r>
              <a:endParaRPr lang="en-US" baseline="-25000">
                <a:solidFill>
                  <a:srgbClr val="000099"/>
                </a:solidFill>
              </a:endParaRPr>
            </a:p>
          </p:txBody>
        </p:sp>
        <p:sp>
          <p:nvSpPr>
            <p:cNvPr id="5142" name="Text Box 22"/>
            <p:cNvSpPr txBox="1">
              <a:spLocks noChangeArrowheads="1"/>
            </p:cNvSpPr>
            <p:nvPr/>
          </p:nvSpPr>
          <p:spPr bwMode="auto">
            <a:xfrm>
              <a:off x="476" y="3702"/>
              <a:ext cx="3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_tradnl">
                  <a:solidFill>
                    <a:srgbClr val="000099"/>
                  </a:solidFill>
                </a:rPr>
                <a:t>CH</a:t>
              </a:r>
              <a:endParaRPr lang="en-US" baseline="-25000">
                <a:solidFill>
                  <a:srgbClr val="000099"/>
                </a:solidFill>
              </a:endParaRPr>
            </a:p>
          </p:txBody>
        </p:sp>
        <p:grpSp>
          <p:nvGrpSpPr>
            <p:cNvPr id="5143" name="Group 23"/>
            <p:cNvGrpSpPr>
              <a:grpSpLocks/>
            </p:cNvGrpSpPr>
            <p:nvPr/>
          </p:nvGrpSpPr>
          <p:grpSpPr bwMode="auto">
            <a:xfrm>
              <a:off x="386" y="2976"/>
              <a:ext cx="317" cy="318"/>
              <a:chOff x="431" y="2976"/>
              <a:chExt cx="317" cy="318"/>
            </a:xfrm>
          </p:grpSpPr>
          <p:sp>
            <p:nvSpPr>
              <p:cNvPr id="5144" name="Line 24"/>
              <p:cNvSpPr>
                <a:spLocks noChangeShapeType="1"/>
              </p:cNvSpPr>
              <p:nvPr/>
            </p:nvSpPr>
            <p:spPr bwMode="auto">
              <a:xfrm flipV="1">
                <a:off x="521" y="2976"/>
                <a:ext cx="227" cy="91"/>
              </a:xfrm>
              <a:prstGeom prst="line">
                <a:avLst/>
              </a:prstGeom>
              <a:noFill/>
              <a:ln w="28575">
                <a:solidFill>
                  <a:srgbClr val="FF00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Line 25"/>
              <p:cNvSpPr>
                <a:spLocks noChangeShapeType="1"/>
              </p:cNvSpPr>
              <p:nvPr/>
            </p:nvSpPr>
            <p:spPr bwMode="auto">
              <a:xfrm>
                <a:off x="431" y="3158"/>
                <a:ext cx="136" cy="136"/>
              </a:xfrm>
              <a:prstGeom prst="line">
                <a:avLst/>
              </a:prstGeom>
              <a:noFill/>
              <a:ln w="28575">
                <a:solidFill>
                  <a:srgbClr val="FF00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146" name="Line 26"/>
            <p:cNvSpPr>
              <a:spLocks noChangeShapeType="1"/>
            </p:cNvSpPr>
            <p:nvPr/>
          </p:nvSpPr>
          <p:spPr bwMode="auto">
            <a:xfrm flipV="1">
              <a:off x="658" y="3339"/>
              <a:ext cx="90" cy="318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7" name="Line 27"/>
            <p:cNvSpPr>
              <a:spLocks noChangeShapeType="1"/>
            </p:cNvSpPr>
            <p:nvPr/>
          </p:nvSpPr>
          <p:spPr bwMode="auto">
            <a:xfrm flipH="1" flipV="1">
              <a:off x="1066" y="3430"/>
              <a:ext cx="91" cy="272"/>
            </a:xfrm>
            <a:prstGeom prst="line">
              <a:avLst/>
            </a:prstGeom>
            <a:noFill/>
            <a:ln w="28575">
              <a:solidFill>
                <a:srgbClr val="FF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5076825" y="1268413"/>
            <a:ext cx="2592388" cy="406400"/>
          </a:xfrm>
          <a:prstGeom prst="rect">
            <a:avLst/>
          </a:prstGeom>
          <a:solidFill>
            <a:schemeClr val="tx1"/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solidFill>
                  <a:schemeClr val="bg1"/>
                </a:solidFill>
              </a:rPr>
              <a:t>CH, CH</a:t>
            </a:r>
            <a:r>
              <a:rPr lang="es-ES_tradnl" sz="2000" baseline="-25000">
                <a:solidFill>
                  <a:schemeClr val="bg1"/>
                </a:solidFill>
              </a:rPr>
              <a:t>2</a:t>
            </a:r>
            <a:r>
              <a:rPr lang="es-ES_tradnl" sz="2000">
                <a:solidFill>
                  <a:schemeClr val="bg1"/>
                </a:solidFill>
              </a:rPr>
              <a:t>, 2xCH</a:t>
            </a:r>
            <a:r>
              <a:rPr lang="es-ES_tradnl" sz="2000" baseline="-25000">
                <a:solidFill>
                  <a:schemeClr val="bg1"/>
                </a:solidFill>
              </a:rPr>
              <a:t>3</a:t>
            </a:r>
            <a:r>
              <a:rPr lang="es-ES_tradnl" sz="2000">
                <a:solidFill>
                  <a:schemeClr val="bg1"/>
                </a:solidFill>
              </a:rPr>
              <a:t>, OH</a:t>
            </a:r>
            <a:endParaRPr lang="en-US" sz="2000" baseline="-25000">
              <a:solidFill>
                <a:schemeClr val="bg1"/>
              </a:solidFill>
            </a:endParaRPr>
          </a:p>
        </p:txBody>
      </p:sp>
      <p:sp>
        <p:nvSpPr>
          <p:cNvPr id="5149" name="Line 29"/>
          <p:cNvSpPr>
            <a:spLocks noChangeShapeType="1"/>
          </p:cNvSpPr>
          <p:nvPr/>
        </p:nvSpPr>
        <p:spPr bwMode="auto">
          <a:xfrm flipV="1">
            <a:off x="1547813" y="5300663"/>
            <a:ext cx="3603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50" name="Line 30"/>
          <p:cNvSpPr>
            <a:spLocks noChangeShapeType="1"/>
          </p:cNvSpPr>
          <p:nvPr/>
        </p:nvSpPr>
        <p:spPr bwMode="auto">
          <a:xfrm flipV="1">
            <a:off x="1908175" y="48688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51" name="Line 31"/>
          <p:cNvSpPr>
            <a:spLocks noChangeShapeType="1"/>
          </p:cNvSpPr>
          <p:nvPr/>
        </p:nvSpPr>
        <p:spPr bwMode="auto">
          <a:xfrm>
            <a:off x="1908175" y="5300663"/>
            <a:ext cx="360363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52" name="Line 32"/>
          <p:cNvSpPr>
            <a:spLocks noChangeShapeType="1"/>
          </p:cNvSpPr>
          <p:nvPr/>
        </p:nvSpPr>
        <p:spPr bwMode="auto">
          <a:xfrm flipV="1">
            <a:off x="2268538" y="5300663"/>
            <a:ext cx="360362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2555875" y="50847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000099"/>
                </a:solidFill>
              </a:rPr>
              <a:t>OH</a:t>
            </a:r>
            <a:endParaRPr lang="en-US">
              <a:solidFill>
                <a:srgbClr val="000099"/>
              </a:solidFill>
            </a:endParaRPr>
          </a:p>
        </p:txBody>
      </p:sp>
      <p:grpSp>
        <p:nvGrpSpPr>
          <p:cNvPr id="5154" name="Group 34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5155" name="Group 3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5156" name="Group 3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5157" name="Oval 3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58" name="Oval 3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59" name="Oval 3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160" name="AutoShape 4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161" name="Text Box 4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5162" name="Oval 4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64" name="Text Box 44"/>
          <p:cNvSpPr txBox="1">
            <a:spLocks noChangeArrowheads="1"/>
          </p:cNvSpPr>
          <p:nvPr/>
        </p:nvSpPr>
        <p:spPr bwMode="auto">
          <a:xfrm>
            <a:off x="5292725" y="1700213"/>
            <a:ext cx="24526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_tradnl" sz="2000">
                <a:solidFill>
                  <a:schemeClr val="bg1"/>
                </a:solidFill>
              </a:rPr>
              <a:t>Group composition?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5165" name="Line 45"/>
          <p:cNvSpPr>
            <a:spLocks noChangeShapeType="1"/>
          </p:cNvSpPr>
          <p:nvPr/>
        </p:nvSpPr>
        <p:spPr bwMode="auto">
          <a:xfrm>
            <a:off x="7885113" y="2420938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 flipV="1">
            <a:off x="8243888" y="1989138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 flipH="1">
            <a:off x="7740650" y="1989138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grpSp>
        <p:nvGrpSpPr>
          <p:cNvPr id="5168" name="Group 48"/>
          <p:cNvGrpSpPr>
            <a:grpSpLocks/>
          </p:cNvGrpSpPr>
          <p:nvPr/>
        </p:nvGrpSpPr>
        <p:grpSpPr bwMode="auto">
          <a:xfrm>
            <a:off x="755650" y="3500438"/>
            <a:ext cx="2519363" cy="1152525"/>
            <a:chOff x="204" y="2160"/>
            <a:chExt cx="1587" cy="726"/>
          </a:xfrm>
        </p:grpSpPr>
        <p:sp>
          <p:nvSpPr>
            <p:cNvPr id="5169" name="Rectangle 49"/>
            <p:cNvSpPr>
              <a:spLocks noChangeArrowheads="1"/>
            </p:cNvSpPr>
            <p:nvPr/>
          </p:nvSpPr>
          <p:spPr bwMode="auto">
            <a:xfrm>
              <a:off x="204" y="2160"/>
              <a:ext cx="1587" cy="726"/>
            </a:xfrm>
            <a:prstGeom prst="rect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graphicFrame>
          <p:nvGraphicFramePr>
            <p:cNvPr id="5170" name="Object 50"/>
            <p:cNvGraphicFramePr>
              <a:graphicFrameLocks noChangeAspect="1"/>
            </p:cNvGraphicFramePr>
            <p:nvPr/>
          </p:nvGraphicFramePr>
          <p:xfrm>
            <a:off x="340" y="2251"/>
            <a:ext cx="1361" cy="497"/>
          </p:xfrm>
          <a:graphic>
            <a:graphicData uri="http://schemas.openxmlformats.org/presentationml/2006/ole">
              <p:oleObj spid="_x0000_s5170" name="Document" r:id="rId4" imgW="1276200" imgH="466560" progId="ChemWindow.Document">
                <p:embed/>
              </p:oleObj>
            </a:graphicData>
          </a:graphic>
        </p:graphicFrame>
      </p:grpSp>
      <p:sp>
        <p:nvSpPr>
          <p:cNvPr id="5173" name="AutoShape 53"/>
          <p:cNvSpPr>
            <a:spLocks noChangeArrowheads="1"/>
          </p:cNvSpPr>
          <p:nvPr/>
        </p:nvSpPr>
        <p:spPr bwMode="auto">
          <a:xfrm rot="16200000">
            <a:off x="4499769" y="-1828006"/>
            <a:ext cx="287337" cy="5184775"/>
          </a:xfrm>
          <a:prstGeom prst="moon">
            <a:avLst>
              <a:gd name="adj" fmla="val 87500"/>
            </a:avLst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>
                  <a:alpha val="83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74" name="Oval 54"/>
          <p:cNvSpPr>
            <a:spLocks noChangeArrowheads="1"/>
          </p:cNvSpPr>
          <p:nvPr/>
        </p:nvSpPr>
        <p:spPr bwMode="auto">
          <a:xfrm>
            <a:off x="6588125" y="620713"/>
            <a:ext cx="936625" cy="40481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75" name="Oval 55"/>
          <p:cNvSpPr>
            <a:spLocks noChangeArrowheads="1"/>
          </p:cNvSpPr>
          <p:nvPr/>
        </p:nvSpPr>
        <p:spPr bwMode="auto">
          <a:xfrm>
            <a:off x="1908175" y="836613"/>
            <a:ext cx="504825" cy="2619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84" name="Rectangle 64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85" name="Text Box 65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7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5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17" presetClass="entr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900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3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000"/>
                            </p:stCondLst>
                            <p:childTnLst>
                              <p:par>
                                <p:cTn id="83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288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788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988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188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388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88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638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8380"/>
                            </p:stCondLst>
                            <p:childTnLst>
                              <p:par>
                                <p:cTn id="1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6" dur="8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7" dur="8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8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4" grpId="0" animBg="1"/>
      <p:bldP spid="5125" grpId="0" animBg="1"/>
      <p:bldP spid="5129" grpId="0" animBg="1"/>
      <p:bldP spid="5131" grpId="0" animBg="1"/>
      <p:bldP spid="5132" grpId="0" animBg="1"/>
      <p:bldP spid="5133" grpId="0"/>
      <p:bldP spid="5134" grpId="0"/>
      <p:bldP spid="5136" grpId="0"/>
      <p:bldP spid="5138" grpId="0"/>
      <p:bldP spid="5148" grpId="1" animBg="1"/>
      <p:bldP spid="5149" grpId="0" animBg="1"/>
      <p:bldP spid="5150" grpId="0" animBg="1"/>
      <p:bldP spid="5151" grpId="0" animBg="1"/>
      <p:bldP spid="5152" grpId="0" animBg="1"/>
      <p:bldP spid="5153" grpId="0"/>
      <p:bldP spid="5164" grpId="0"/>
      <p:bldP spid="5165" grpId="0" animBg="1"/>
      <p:bldP spid="5166" grpId="0" animBg="1"/>
      <p:bldP spid="51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>
                <a:gamma/>
                <a:shade val="86275"/>
                <a:invGamma/>
              </a:srgbClr>
            </a:gs>
            <a:gs pos="100000">
              <a:srgbClr val="DDDD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2268538" y="3717925"/>
            <a:ext cx="4679950" cy="25193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0" y="0"/>
            <a:ext cx="9467850" cy="2565400"/>
          </a:xfrm>
          <a:prstGeom prst="rect">
            <a:avLst/>
          </a:prstGeom>
          <a:gradFill rotWithShape="1">
            <a:gsLst>
              <a:gs pos="0">
                <a:srgbClr val="808080"/>
              </a:gs>
              <a:gs pos="100000">
                <a:srgbClr val="808080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179388" y="188913"/>
            <a:ext cx="1619250" cy="647700"/>
            <a:chOff x="0" y="119"/>
            <a:chExt cx="1020" cy="408"/>
          </a:xfrm>
        </p:grpSpPr>
        <p:grpSp>
          <p:nvGrpSpPr>
            <p:cNvPr id="21509" name="Group 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21510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21511" name="Oval 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2" name="Oval 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3" name="Oval 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1514" name="AutoShape 1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1515" name="Text Box 1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21516" name="Oval 1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8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1979613" y="1557338"/>
            <a:ext cx="5183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/>
              <a:t>FOUR SIMPLE STEPS TO GO FROM:</a:t>
            </a:r>
            <a:endParaRPr lang="en-US" sz="2000"/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755650" y="3573463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/>
              <a:t>TO:</a:t>
            </a:r>
            <a:endParaRPr lang="en-US" sz="2400"/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300038" y="2565400"/>
            <a:ext cx="884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400"/>
              <a:t>CH</a:t>
            </a:r>
            <a:r>
              <a:rPr lang="es-ES_tradnl" sz="2400" baseline="-25000"/>
              <a:t>3</a:t>
            </a:r>
            <a:r>
              <a:rPr lang="es-ES_tradnl" sz="2400"/>
              <a:t>CH</a:t>
            </a:r>
            <a:r>
              <a:rPr lang="es-ES_tradnl" sz="2400" baseline="-25000"/>
              <a:t>2</a:t>
            </a:r>
            <a:r>
              <a:rPr lang="es-ES_tradnl" sz="2400"/>
              <a:t>(OCH</a:t>
            </a:r>
            <a:r>
              <a:rPr lang="es-ES_tradnl" sz="2400" baseline="-25000"/>
              <a:t>2</a:t>
            </a:r>
            <a:r>
              <a:rPr lang="es-ES_tradnl" sz="2400"/>
              <a:t>CH(CH</a:t>
            </a:r>
            <a:r>
              <a:rPr lang="es-ES_tradnl" sz="2400" baseline="-25000"/>
              <a:t>3</a:t>
            </a:r>
            <a:r>
              <a:rPr lang="es-ES_tradnl" sz="2400"/>
              <a:t>)</a:t>
            </a:r>
            <a:r>
              <a:rPr lang="es-ES_tradnl" sz="2400" baseline="-25000"/>
              <a:t>2</a:t>
            </a:r>
            <a:r>
              <a:rPr lang="es-ES_tradnl" sz="2400"/>
              <a:t>)CH(NH</a:t>
            </a:r>
            <a:r>
              <a:rPr lang="es-ES_tradnl" sz="2400" baseline="-25000"/>
              <a:t>2</a:t>
            </a:r>
            <a:r>
              <a:rPr lang="es-ES_tradnl" sz="2400"/>
              <a:t>)CH</a:t>
            </a:r>
            <a:r>
              <a:rPr lang="es-ES_tradnl" sz="2400" baseline="-25000"/>
              <a:t>2</a:t>
            </a:r>
            <a:r>
              <a:rPr lang="es-ES_tradnl" sz="2400"/>
              <a:t>CH</a:t>
            </a:r>
            <a:r>
              <a:rPr lang="es-ES_tradnl" sz="2400" baseline="-25000"/>
              <a:t>2</a:t>
            </a:r>
            <a:r>
              <a:rPr lang="es-ES_tradnl" sz="2400"/>
              <a:t>CHCHCH</a:t>
            </a:r>
            <a:r>
              <a:rPr lang="es-ES_tradnl" sz="2400" baseline="-25000"/>
              <a:t>2</a:t>
            </a:r>
            <a:r>
              <a:rPr lang="es-ES_tradnl" sz="2400"/>
              <a:t>CH(CH</a:t>
            </a:r>
            <a:r>
              <a:rPr lang="es-ES_tradnl" sz="2400" baseline="-25000"/>
              <a:t>3</a:t>
            </a:r>
            <a:r>
              <a:rPr lang="es-ES_tradnl" sz="2400"/>
              <a:t>)…</a:t>
            </a:r>
            <a:endParaRPr lang="en-US" sz="2400"/>
          </a:p>
        </p:txBody>
      </p:sp>
      <p:grpSp>
        <p:nvGrpSpPr>
          <p:cNvPr id="21525" name="Group 21"/>
          <p:cNvGrpSpPr>
            <a:grpSpLocks/>
          </p:cNvGrpSpPr>
          <p:nvPr/>
        </p:nvGrpSpPr>
        <p:grpSpPr bwMode="auto">
          <a:xfrm>
            <a:off x="2843213" y="3933825"/>
            <a:ext cx="3671887" cy="2089150"/>
            <a:chOff x="1701" y="2614"/>
            <a:chExt cx="2313" cy="1316"/>
          </a:xfrm>
        </p:grpSpPr>
        <p:graphicFrame>
          <p:nvGraphicFramePr>
            <p:cNvPr id="21523" name="Object 19"/>
            <p:cNvGraphicFramePr>
              <a:graphicFrameLocks noChangeAspect="1"/>
            </p:cNvGraphicFramePr>
            <p:nvPr/>
          </p:nvGraphicFramePr>
          <p:xfrm>
            <a:off x="1701" y="2614"/>
            <a:ext cx="1860" cy="1316"/>
          </p:xfrm>
          <a:graphic>
            <a:graphicData uri="http://schemas.openxmlformats.org/presentationml/2006/ole">
              <p:oleObj spid="_x0000_s21523" name="Document" r:id="rId3" imgW="1790640" imgH="1266840" progId="ChemWindow.Document">
                <p:embed/>
              </p:oleObj>
            </a:graphicData>
          </a:graphic>
        </p:graphicFrame>
        <p:sp>
          <p:nvSpPr>
            <p:cNvPr id="21524" name="Text Box 20"/>
            <p:cNvSpPr txBox="1">
              <a:spLocks noChangeArrowheads="1"/>
            </p:cNvSpPr>
            <p:nvPr/>
          </p:nvSpPr>
          <p:spPr bwMode="auto">
            <a:xfrm>
              <a:off x="3470" y="3203"/>
              <a:ext cx="54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4000"/>
                <a:t>…</a:t>
              </a:r>
              <a:endParaRPr lang="en-US" sz="4000"/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195513" y="3500438"/>
            <a:ext cx="4824412" cy="28892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2195513" y="3717925"/>
            <a:ext cx="4824412" cy="144463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5364163" y="4076700"/>
            <a:ext cx="151288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Clean simple, informative</a:t>
            </a:r>
            <a:endParaRPr lang="en-US"/>
          </a:p>
        </p:txBody>
      </p:sp>
    </p:spTree>
  </p:cSld>
  <p:clrMapOvr>
    <a:masterClrMapping/>
  </p:clrMapOvr>
  <p:transition spd="slow" advTm="2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0" presetClass="pat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05556E-6 4.62428E-6 L -3.05556E-6 0.36693 " pathEditMode="relative" ptsTypes="AA">
                                      <p:cBhvr>
                                        <p:cTn id="31" dur="2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500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FFFF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33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500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500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8" grpId="0" animBg="1"/>
      <p:bldP spid="21520" grpId="0"/>
      <p:bldP spid="21521" grpId="0"/>
      <p:bldP spid="21522" grpId="0"/>
      <p:bldP spid="21526" grpId="0" animBg="1"/>
      <p:bldP spid="21527" grpId="0" animBg="1"/>
      <p:bldP spid="21527" grpId="1" animBg="1"/>
      <p:bldP spid="215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>
                <a:gamma/>
                <a:shade val="46275"/>
                <a:invGamma/>
              </a:srgbClr>
            </a:gs>
            <a:gs pos="100000">
              <a:srgbClr val="DDDD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2276475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4D4D4D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50825" y="2205038"/>
            <a:ext cx="5834063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endParaRPr 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50825" y="3284538"/>
            <a:ext cx="4826000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95288" y="4365625"/>
            <a:ext cx="4826000" cy="79216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50825" y="5373688"/>
            <a:ext cx="4826000" cy="7921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/>
            <a:endParaRPr lang="en-US"/>
          </a:p>
        </p:txBody>
      </p:sp>
      <p:grpSp>
        <p:nvGrpSpPr>
          <p:cNvPr id="7286" name="Group 118"/>
          <p:cNvGrpSpPr>
            <a:grpSpLocks/>
          </p:cNvGrpSpPr>
          <p:nvPr/>
        </p:nvGrpSpPr>
        <p:grpSpPr bwMode="auto">
          <a:xfrm>
            <a:off x="5435600" y="2924175"/>
            <a:ext cx="3708400" cy="4105275"/>
            <a:chOff x="3424" y="1842"/>
            <a:chExt cx="2336" cy="2586"/>
          </a:xfrm>
        </p:grpSpPr>
        <p:sp>
          <p:nvSpPr>
            <p:cNvPr id="7285" name="Oval 117"/>
            <p:cNvSpPr>
              <a:spLocks noChangeArrowheads="1"/>
            </p:cNvSpPr>
            <p:nvPr/>
          </p:nvSpPr>
          <p:spPr bwMode="auto">
            <a:xfrm>
              <a:off x="3923" y="3730"/>
              <a:ext cx="862" cy="698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FFFF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6" name="Oval 8"/>
            <p:cNvSpPr>
              <a:spLocks noChangeArrowheads="1"/>
            </p:cNvSpPr>
            <p:nvPr/>
          </p:nvSpPr>
          <p:spPr bwMode="auto">
            <a:xfrm>
              <a:off x="3424" y="2886"/>
              <a:ext cx="771" cy="544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FFFF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177" name="Oval 9"/>
            <p:cNvSpPr>
              <a:spLocks noChangeArrowheads="1"/>
            </p:cNvSpPr>
            <p:nvPr/>
          </p:nvSpPr>
          <p:spPr bwMode="auto">
            <a:xfrm>
              <a:off x="4195" y="1979"/>
              <a:ext cx="771" cy="544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FFFF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178" name="Oval 10"/>
            <p:cNvSpPr>
              <a:spLocks noChangeArrowheads="1"/>
            </p:cNvSpPr>
            <p:nvPr/>
          </p:nvSpPr>
          <p:spPr bwMode="auto">
            <a:xfrm>
              <a:off x="4989" y="1979"/>
              <a:ext cx="771" cy="544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FFFF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7179" name="Oval 11"/>
            <p:cNvSpPr>
              <a:spLocks noChangeArrowheads="1"/>
            </p:cNvSpPr>
            <p:nvPr/>
          </p:nvSpPr>
          <p:spPr bwMode="auto">
            <a:xfrm>
              <a:off x="3470" y="1842"/>
              <a:ext cx="1043" cy="590"/>
            </a:xfrm>
            <a:prstGeom prst="ellipse">
              <a:avLst/>
            </a:prstGeom>
            <a:gradFill rotWithShape="1">
              <a:gsLst>
                <a:gs pos="0">
                  <a:srgbClr val="FFFF00"/>
                </a:gs>
                <a:gs pos="100000">
                  <a:srgbClr val="FFFF00">
                    <a:gamma/>
                    <a:shade val="46275"/>
                    <a:invGamma/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181" name="Rectangle 13"/>
          <p:cNvSpPr>
            <a:spLocks noGrp="1" noChangeArrowheads="1"/>
          </p:cNvSpPr>
          <p:nvPr>
            <p:ph type="title"/>
          </p:nvPr>
        </p:nvSpPr>
        <p:spPr>
          <a:xfrm>
            <a:off x="2268538" y="476250"/>
            <a:ext cx="4762500" cy="490538"/>
          </a:xfrm>
          <a:gradFill rotWithShape="1">
            <a:gsLst>
              <a:gs pos="0">
                <a:srgbClr val="0000FF"/>
              </a:gs>
              <a:gs pos="50000">
                <a:srgbClr val="00FF99"/>
              </a:gs>
              <a:gs pos="100000">
                <a:srgbClr val="0000FF"/>
              </a:gs>
            </a:gsLst>
            <a:lin ang="2700000" scaled="1"/>
          </a:gradFill>
          <a:ln/>
        </p:spPr>
        <p:txBody>
          <a:bodyPr/>
          <a:lstStyle/>
          <a:p>
            <a:r>
              <a:rPr lang="es-ES_tradnl" sz="2400"/>
              <a:t>Putting the four steps to work</a:t>
            </a:r>
            <a:endParaRPr lang="en-US" sz="2400"/>
          </a:p>
        </p:txBody>
      </p:sp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7183" name="Group 15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7184" name="Group 16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7185" name="Oval 17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86" name="Oval 18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87" name="Oval 19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88" name="AutoShape 20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89" name="Text Box 21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7190" name="Oval 22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193" name="Group 25"/>
          <p:cNvGrpSpPr>
            <a:grpSpLocks/>
          </p:cNvGrpSpPr>
          <p:nvPr/>
        </p:nvGrpSpPr>
        <p:grpSpPr bwMode="auto">
          <a:xfrm>
            <a:off x="1331913" y="1052513"/>
            <a:ext cx="6551612" cy="576262"/>
            <a:chOff x="884" y="935"/>
            <a:chExt cx="4127" cy="363"/>
          </a:xfrm>
        </p:grpSpPr>
        <p:sp>
          <p:nvSpPr>
            <p:cNvPr id="7194" name="Rectangle 26"/>
            <p:cNvSpPr>
              <a:spLocks noChangeArrowheads="1"/>
            </p:cNvSpPr>
            <p:nvPr/>
          </p:nvSpPr>
          <p:spPr bwMode="auto">
            <a:xfrm>
              <a:off x="884" y="935"/>
              <a:ext cx="4127" cy="363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graphicFrame>
          <p:nvGraphicFramePr>
            <p:cNvPr id="7195" name="Object 27"/>
            <p:cNvGraphicFramePr>
              <a:graphicFrameLocks noChangeAspect="1"/>
            </p:cNvGraphicFramePr>
            <p:nvPr/>
          </p:nvGraphicFramePr>
          <p:xfrm>
            <a:off x="1247" y="1026"/>
            <a:ext cx="3356" cy="219"/>
          </p:xfrm>
          <a:graphic>
            <a:graphicData uri="http://schemas.openxmlformats.org/presentationml/2006/ole">
              <p:oleObj spid="_x0000_s7195" name="Document" r:id="rId3" imgW="3362400" imgH="219240" progId="ChemWindow.Document">
                <p:embed/>
              </p:oleObj>
            </a:graphicData>
          </a:graphic>
        </p:graphicFrame>
      </p:grpSp>
      <p:grpSp>
        <p:nvGrpSpPr>
          <p:cNvPr id="7196" name="Group 28"/>
          <p:cNvGrpSpPr>
            <a:grpSpLocks/>
          </p:cNvGrpSpPr>
          <p:nvPr/>
        </p:nvGrpSpPr>
        <p:grpSpPr bwMode="auto">
          <a:xfrm>
            <a:off x="1836738" y="1628775"/>
            <a:ext cx="5256212" cy="333375"/>
            <a:chOff x="1157" y="1026"/>
            <a:chExt cx="3311" cy="210"/>
          </a:xfrm>
        </p:grpSpPr>
        <p:sp>
          <p:nvSpPr>
            <p:cNvPr id="7197" name="Oval 29"/>
            <p:cNvSpPr>
              <a:spLocks noChangeArrowheads="1"/>
            </p:cNvSpPr>
            <p:nvPr/>
          </p:nvSpPr>
          <p:spPr bwMode="auto">
            <a:xfrm>
              <a:off x="3062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4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198" name="Oval 30"/>
            <p:cNvSpPr>
              <a:spLocks noChangeArrowheads="1"/>
            </p:cNvSpPr>
            <p:nvPr/>
          </p:nvSpPr>
          <p:spPr bwMode="auto">
            <a:xfrm>
              <a:off x="4241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1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199" name="Oval 31"/>
            <p:cNvSpPr>
              <a:spLocks noChangeArrowheads="1"/>
            </p:cNvSpPr>
            <p:nvPr/>
          </p:nvSpPr>
          <p:spPr bwMode="auto">
            <a:xfrm>
              <a:off x="3969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2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00" name="Oval 32"/>
            <p:cNvSpPr>
              <a:spLocks noChangeArrowheads="1"/>
            </p:cNvSpPr>
            <p:nvPr/>
          </p:nvSpPr>
          <p:spPr bwMode="auto">
            <a:xfrm>
              <a:off x="3379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3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01" name="Oval 33"/>
            <p:cNvSpPr>
              <a:spLocks noChangeArrowheads="1"/>
            </p:cNvSpPr>
            <p:nvPr/>
          </p:nvSpPr>
          <p:spPr bwMode="auto">
            <a:xfrm>
              <a:off x="1746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6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02" name="Oval 34"/>
            <p:cNvSpPr>
              <a:spLocks noChangeArrowheads="1"/>
            </p:cNvSpPr>
            <p:nvPr/>
          </p:nvSpPr>
          <p:spPr bwMode="auto">
            <a:xfrm>
              <a:off x="1474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7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03" name="Oval 35"/>
            <p:cNvSpPr>
              <a:spLocks noChangeArrowheads="1"/>
            </p:cNvSpPr>
            <p:nvPr/>
          </p:nvSpPr>
          <p:spPr bwMode="auto">
            <a:xfrm>
              <a:off x="2381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5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04" name="Oval 36"/>
            <p:cNvSpPr>
              <a:spLocks noChangeArrowheads="1"/>
            </p:cNvSpPr>
            <p:nvPr/>
          </p:nvSpPr>
          <p:spPr bwMode="auto">
            <a:xfrm>
              <a:off x="1157" y="102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8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205" name="Group 37"/>
          <p:cNvGrpSpPr>
            <a:grpSpLocks/>
          </p:cNvGrpSpPr>
          <p:nvPr/>
        </p:nvGrpSpPr>
        <p:grpSpPr bwMode="auto">
          <a:xfrm>
            <a:off x="323850" y="2205038"/>
            <a:ext cx="1439863" cy="4176712"/>
            <a:chOff x="204" y="1389"/>
            <a:chExt cx="907" cy="2631"/>
          </a:xfrm>
        </p:grpSpPr>
        <p:grpSp>
          <p:nvGrpSpPr>
            <p:cNvPr id="7206" name="Group 38"/>
            <p:cNvGrpSpPr>
              <a:grpSpLocks/>
            </p:cNvGrpSpPr>
            <p:nvPr/>
          </p:nvGrpSpPr>
          <p:grpSpPr bwMode="auto">
            <a:xfrm>
              <a:off x="385" y="1389"/>
              <a:ext cx="589" cy="2630"/>
              <a:chOff x="385" y="1480"/>
              <a:chExt cx="589" cy="2630"/>
            </a:xfrm>
          </p:grpSpPr>
          <p:sp>
            <p:nvSpPr>
              <p:cNvPr id="7207" name="Rectangle 39"/>
              <p:cNvSpPr>
                <a:spLocks noChangeArrowheads="1"/>
              </p:cNvSpPr>
              <p:nvPr/>
            </p:nvSpPr>
            <p:spPr bwMode="auto">
              <a:xfrm>
                <a:off x="657" y="1734"/>
                <a:ext cx="46" cy="2376"/>
              </a:xfrm>
              <a:prstGeom prst="rect">
                <a:avLst/>
              </a:prstGeom>
              <a:gradFill rotWithShape="1">
                <a:gsLst>
                  <a:gs pos="0">
                    <a:srgbClr val="FFFF00">
                      <a:gamma/>
                      <a:shade val="46275"/>
                      <a:invGamma/>
                    </a:srgbClr>
                  </a:gs>
                  <a:gs pos="50000">
                    <a:srgbClr val="FFFF00"/>
                  </a:gs>
                  <a:gs pos="100000">
                    <a:srgbClr val="FFFF00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grpSp>
            <p:nvGrpSpPr>
              <p:cNvPr id="7208" name="Group 40"/>
              <p:cNvGrpSpPr>
                <a:grpSpLocks/>
              </p:cNvGrpSpPr>
              <p:nvPr/>
            </p:nvGrpSpPr>
            <p:grpSpPr bwMode="auto">
              <a:xfrm>
                <a:off x="385" y="1480"/>
                <a:ext cx="589" cy="408"/>
                <a:chOff x="476" y="1291"/>
                <a:chExt cx="408" cy="280"/>
              </a:xfrm>
            </p:grpSpPr>
            <p:sp>
              <p:nvSpPr>
                <p:cNvPr id="7209" name="Oval 41"/>
                <p:cNvSpPr>
                  <a:spLocks noChangeArrowheads="1"/>
                </p:cNvSpPr>
                <p:nvPr/>
              </p:nvSpPr>
              <p:spPr bwMode="auto">
                <a:xfrm>
                  <a:off x="521" y="1298"/>
                  <a:ext cx="318" cy="27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6600">
                        <a:gamma/>
                        <a:shade val="36078"/>
                        <a:invGamma/>
                      </a:srgbClr>
                    </a:gs>
                    <a:gs pos="50000">
                      <a:srgbClr val="FF6600"/>
                    </a:gs>
                    <a:gs pos="100000">
                      <a:srgbClr val="FF6600">
                        <a:gamma/>
                        <a:shade val="36078"/>
                        <a:invGamma/>
                      </a:srgb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0000" tIns="46800" rIns="90000" bIns="46800" anchor="ctr"/>
                <a:lstStyle/>
                <a:p>
                  <a:pPr algn="ctr"/>
                  <a:r>
                    <a:rPr lang="es-ES_tradnl" sz="2400"/>
                    <a:t>1</a:t>
                  </a:r>
                  <a:endParaRPr lang="en-US" sz="2400"/>
                </a:p>
              </p:txBody>
            </p:sp>
            <p:sp>
              <p:nvSpPr>
                <p:cNvPr id="7210" name="Oval 42"/>
                <p:cNvSpPr>
                  <a:spLocks noChangeArrowheads="1"/>
                </p:cNvSpPr>
                <p:nvPr/>
              </p:nvSpPr>
              <p:spPr bwMode="auto">
                <a:xfrm rot="963599">
                  <a:off x="567" y="1291"/>
                  <a:ext cx="317" cy="13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81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0000" tIns="46800" rIns="90000" bIns="46800" anchor="ctr"/>
                <a:lstStyle/>
                <a:p>
                  <a:endParaRPr lang="en-US"/>
                </a:p>
              </p:txBody>
            </p:sp>
            <p:sp>
              <p:nvSpPr>
                <p:cNvPr id="7211" name="Oval 43"/>
                <p:cNvSpPr>
                  <a:spLocks noChangeArrowheads="1"/>
                </p:cNvSpPr>
                <p:nvPr/>
              </p:nvSpPr>
              <p:spPr bwMode="auto">
                <a:xfrm rot="1557473">
                  <a:off x="476" y="1480"/>
                  <a:ext cx="227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0000" tIns="46800" rIns="90000" bIns="4680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7212" name="Group 44"/>
            <p:cNvGrpSpPr>
              <a:grpSpLocks/>
            </p:cNvGrpSpPr>
            <p:nvPr/>
          </p:nvGrpSpPr>
          <p:grpSpPr bwMode="auto">
            <a:xfrm>
              <a:off x="385" y="2114"/>
              <a:ext cx="589" cy="408"/>
              <a:chOff x="476" y="1291"/>
              <a:chExt cx="408" cy="280"/>
            </a:xfrm>
          </p:grpSpPr>
          <p:sp>
            <p:nvSpPr>
              <p:cNvPr id="7213" name="Oval 45"/>
              <p:cNvSpPr>
                <a:spLocks noChangeArrowheads="1"/>
              </p:cNvSpPr>
              <p:nvPr/>
            </p:nvSpPr>
            <p:spPr bwMode="auto">
              <a:xfrm>
                <a:off x="521" y="1298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rgbClr val="FF6600">
                      <a:gamma/>
                      <a:shade val="36078"/>
                      <a:invGamma/>
                    </a:srgbClr>
                  </a:gs>
                  <a:gs pos="50000">
                    <a:srgbClr val="FF6600"/>
                  </a:gs>
                  <a:gs pos="100000">
                    <a:srgbClr val="FF6600">
                      <a:gamma/>
                      <a:shade val="36078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pPr algn="ctr"/>
                <a:r>
                  <a:rPr lang="es-ES_tradnl" sz="2400"/>
                  <a:t>2</a:t>
                </a:r>
                <a:endParaRPr lang="en-US" sz="2400"/>
              </a:p>
            </p:txBody>
          </p:sp>
          <p:sp>
            <p:nvSpPr>
              <p:cNvPr id="7214" name="Oval 46"/>
              <p:cNvSpPr>
                <a:spLocks noChangeArrowheads="1"/>
              </p:cNvSpPr>
              <p:nvPr/>
            </p:nvSpPr>
            <p:spPr bwMode="auto">
              <a:xfrm rot="963599">
                <a:off x="567" y="1291"/>
                <a:ext cx="317" cy="13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81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7215" name="Oval 47"/>
              <p:cNvSpPr>
                <a:spLocks noChangeArrowheads="1"/>
              </p:cNvSpPr>
              <p:nvPr/>
            </p:nvSpPr>
            <p:spPr bwMode="auto">
              <a:xfrm rot="1557473">
                <a:off x="476" y="1480"/>
                <a:ext cx="227" cy="91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  <p:grpSp>
          <p:nvGrpSpPr>
            <p:cNvPr id="7216" name="Group 48"/>
            <p:cNvGrpSpPr>
              <a:grpSpLocks/>
            </p:cNvGrpSpPr>
            <p:nvPr/>
          </p:nvGrpSpPr>
          <p:grpSpPr bwMode="auto">
            <a:xfrm>
              <a:off x="385" y="2795"/>
              <a:ext cx="589" cy="408"/>
              <a:chOff x="476" y="1291"/>
              <a:chExt cx="408" cy="280"/>
            </a:xfrm>
          </p:grpSpPr>
          <p:sp>
            <p:nvSpPr>
              <p:cNvPr id="7217" name="Oval 49"/>
              <p:cNvSpPr>
                <a:spLocks noChangeArrowheads="1"/>
              </p:cNvSpPr>
              <p:nvPr/>
            </p:nvSpPr>
            <p:spPr bwMode="auto">
              <a:xfrm>
                <a:off x="521" y="1298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rgbClr val="FF6600">
                      <a:gamma/>
                      <a:shade val="36078"/>
                      <a:invGamma/>
                    </a:srgbClr>
                  </a:gs>
                  <a:gs pos="50000">
                    <a:srgbClr val="FF6600"/>
                  </a:gs>
                  <a:gs pos="100000">
                    <a:srgbClr val="FF6600">
                      <a:gamma/>
                      <a:shade val="36078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pPr algn="ctr"/>
                <a:r>
                  <a:rPr lang="es-ES_tradnl" sz="2400"/>
                  <a:t>3</a:t>
                </a:r>
                <a:endParaRPr lang="en-US" sz="2400"/>
              </a:p>
            </p:txBody>
          </p:sp>
          <p:sp>
            <p:nvSpPr>
              <p:cNvPr id="7218" name="Oval 50"/>
              <p:cNvSpPr>
                <a:spLocks noChangeArrowheads="1"/>
              </p:cNvSpPr>
              <p:nvPr/>
            </p:nvSpPr>
            <p:spPr bwMode="auto">
              <a:xfrm rot="963599">
                <a:off x="567" y="1291"/>
                <a:ext cx="317" cy="13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81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7219" name="Oval 51"/>
              <p:cNvSpPr>
                <a:spLocks noChangeArrowheads="1"/>
              </p:cNvSpPr>
              <p:nvPr/>
            </p:nvSpPr>
            <p:spPr bwMode="auto">
              <a:xfrm rot="1557473">
                <a:off x="476" y="1480"/>
                <a:ext cx="227" cy="91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  <p:grpSp>
          <p:nvGrpSpPr>
            <p:cNvPr id="7220" name="Group 52"/>
            <p:cNvGrpSpPr>
              <a:grpSpLocks/>
            </p:cNvGrpSpPr>
            <p:nvPr/>
          </p:nvGrpSpPr>
          <p:grpSpPr bwMode="auto">
            <a:xfrm>
              <a:off x="385" y="3475"/>
              <a:ext cx="589" cy="408"/>
              <a:chOff x="476" y="1291"/>
              <a:chExt cx="408" cy="280"/>
            </a:xfrm>
          </p:grpSpPr>
          <p:sp>
            <p:nvSpPr>
              <p:cNvPr id="7221" name="Oval 53"/>
              <p:cNvSpPr>
                <a:spLocks noChangeArrowheads="1"/>
              </p:cNvSpPr>
              <p:nvPr/>
            </p:nvSpPr>
            <p:spPr bwMode="auto">
              <a:xfrm>
                <a:off x="521" y="1298"/>
                <a:ext cx="318" cy="272"/>
              </a:xfrm>
              <a:prstGeom prst="ellipse">
                <a:avLst/>
              </a:prstGeom>
              <a:gradFill rotWithShape="1">
                <a:gsLst>
                  <a:gs pos="0">
                    <a:srgbClr val="FF6600">
                      <a:gamma/>
                      <a:shade val="36078"/>
                      <a:invGamma/>
                    </a:srgbClr>
                  </a:gs>
                  <a:gs pos="50000">
                    <a:srgbClr val="FF6600"/>
                  </a:gs>
                  <a:gs pos="100000">
                    <a:srgbClr val="FF6600">
                      <a:gamma/>
                      <a:shade val="36078"/>
                      <a:invGamma/>
                    </a:srgb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pPr algn="ctr"/>
                <a:r>
                  <a:rPr lang="es-ES_tradnl" sz="2400"/>
                  <a:t>4</a:t>
                </a:r>
                <a:endParaRPr lang="en-US" sz="2400"/>
              </a:p>
            </p:txBody>
          </p:sp>
          <p:sp>
            <p:nvSpPr>
              <p:cNvPr id="7222" name="Oval 54"/>
              <p:cNvSpPr>
                <a:spLocks noChangeArrowheads="1"/>
              </p:cNvSpPr>
              <p:nvPr/>
            </p:nvSpPr>
            <p:spPr bwMode="auto">
              <a:xfrm rot="963599">
                <a:off x="567" y="1291"/>
                <a:ext cx="317" cy="13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81000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  <p:sp>
            <p:nvSpPr>
              <p:cNvPr id="7223" name="Oval 55"/>
              <p:cNvSpPr>
                <a:spLocks noChangeArrowheads="1"/>
              </p:cNvSpPr>
              <p:nvPr/>
            </p:nvSpPr>
            <p:spPr bwMode="auto">
              <a:xfrm rot="1557473">
                <a:off x="476" y="1480"/>
                <a:ext cx="227" cy="91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US"/>
              </a:p>
            </p:txBody>
          </p:sp>
        </p:grpSp>
        <p:sp>
          <p:nvSpPr>
            <p:cNvPr id="7224" name="Line 56"/>
            <p:cNvSpPr>
              <a:spLocks noChangeShapeType="1"/>
            </p:cNvSpPr>
            <p:nvPr/>
          </p:nvSpPr>
          <p:spPr bwMode="auto">
            <a:xfrm>
              <a:off x="204" y="4020"/>
              <a:ext cx="907" cy="0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225" name="Text Box 57"/>
          <p:cNvSpPr txBox="1">
            <a:spLocks noChangeArrowheads="1"/>
          </p:cNvSpPr>
          <p:nvPr/>
        </p:nvSpPr>
        <p:spPr bwMode="auto">
          <a:xfrm>
            <a:off x="1547813" y="2420938"/>
            <a:ext cx="3240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RECOGNIZE BACKBONE</a:t>
            </a:r>
            <a:endParaRPr lang="en-US"/>
          </a:p>
        </p:txBody>
      </p:sp>
      <p:sp>
        <p:nvSpPr>
          <p:cNvPr id="7226" name="Text Box 58"/>
          <p:cNvSpPr txBox="1">
            <a:spLocks noChangeArrowheads="1"/>
          </p:cNvSpPr>
          <p:nvPr/>
        </p:nvSpPr>
        <p:spPr bwMode="auto">
          <a:xfrm>
            <a:off x="1547813" y="3500438"/>
            <a:ext cx="2232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COUNT &amp; DRAW</a:t>
            </a:r>
            <a:endParaRPr lang="en-US"/>
          </a:p>
        </p:txBody>
      </p:sp>
      <p:sp>
        <p:nvSpPr>
          <p:cNvPr id="7227" name="Text Box 59"/>
          <p:cNvSpPr txBox="1">
            <a:spLocks noChangeArrowheads="1"/>
          </p:cNvSpPr>
          <p:nvPr/>
        </p:nvSpPr>
        <p:spPr bwMode="auto">
          <a:xfrm>
            <a:off x="1547813" y="458152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ADD SUBSTITUENTS</a:t>
            </a:r>
            <a:endParaRPr lang="en-US"/>
          </a:p>
        </p:txBody>
      </p:sp>
      <p:sp>
        <p:nvSpPr>
          <p:cNvPr id="7228" name="Text Box 60"/>
          <p:cNvSpPr txBox="1">
            <a:spLocks noChangeArrowheads="1"/>
          </p:cNvSpPr>
          <p:nvPr/>
        </p:nvSpPr>
        <p:spPr bwMode="auto">
          <a:xfrm>
            <a:off x="1547813" y="5661025"/>
            <a:ext cx="3455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CHECK OUT &amp; DONE!</a:t>
            </a:r>
            <a:endParaRPr lang="en-US"/>
          </a:p>
        </p:txBody>
      </p:sp>
      <p:sp>
        <p:nvSpPr>
          <p:cNvPr id="7229" name="Line 61"/>
          <p:cNvSpPr>
            <a:spLocks noChangeShapeType="1"/>
          </p:cNvSpPr>
          <p:nvPr/>
        </p:nvSpPr>
        <p:spPr bwMode="auto">
          <a:xfrm flipV="1">
            <a:off x="4859338" y="4005263"/>
            <a:ext cx="576262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30" name="Line 62"/>
          <p:cNvSpPr>
            <a:spLocks noChangeShapeType="1"/>
          </p:cNvSpPr>
          <p:nvPr/>
        </p:nvSpPr>
        <p:spPr bwMode="auto">
          <a:xfrm>
            <a:off x="5435600" y="4005263"/>
            <a:ext cx="574675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31" name="Line 63"/>
          <p:cNvSpPr>
            <a:spLocks noChangeShapeType="1"/>
          </p:cNvSpPr>
          <p:nvPr/>
        </p:nvSpPr>
        <p:spPr bwMode="auto">
          <a:xfrm flipV="1">
            <a:off x="6011863" y="4005263"/>
            <a:ext cx="576262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32" name="Line 64"/>
          <p:cNvSpPr>
            <a:spLocks noChangeShapeType="1"/>
          </p:cNvSpPr>
          <p:nvPr/>
        </p:nvSpPr>
        <p:spPr bwMode="auto">
          <a:xfrm>
            <a:off x="6589713" y="4005263"/>
            <a:ext cx="574675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33" name="Line 65"/>
          <p:cNvSpPr>
            <a:spLocks noChangeShapeType="1"/>
          </p:cNvSpPr>
          <p:nvPr/>
        </p:nvSpPr>
        <p:spPr bwMode="auto">
          <a:xfrm flipV="1">
            <a:off x="7164388" y="4005263"/>
            <a:ext cx="576262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34" name="Line 66"/>
          <p:cNvSpPr>
            <a:spLocks noChangeShapeType="1"/>
          </p:cNvSpPr>
          <p:nvPr/>
        </p:nvSpPr>
        <p:spPr bwMode="auto">
          <a:xfrm>
            <a:off x="7740650" y="4005263"/>
            <a:ext cx="574675" cy="36036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grpSp>
        <p:nvGrpSpPr>
          <p:cNvPr id="7277" name="Group 109"/>
          <p:cNvGrpSpPr>
            <a:grpSpLocks/>
          </p:cNvGrpSpPr>
          <p:nvPr/>
        </p:nvGrpSpPr>
        <p:grpSpPr bwMode="auto">
          <a:xfrm>
            <a:off x="4716463" y="3644900"/>
            <a:ext cx="4427537" cy="1196975"/>
            <a:chOff x="2971" y="2296"/>
            <a:chExt cx="2789" cy="754"/>
          </a:xfrm>
        </p:grpSpPr>
        <p:sp>
          <p:nvSpPr>
            <p:cNvPr id="7235" name="Oval 67"/>
            <p:cNvSpPr>
              <a:spLocks noChangeArrowheads="1"/>
            </p:cNvSpPr>
            <p:nvPr/>
          </p:nvSpPr>
          <p:spPr bwMode="auto">
            <a:xfrm>
              <a:off x="4422" y="2840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4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36" name="Oval 68"/>
            <p:cNvSpPr>
              <a:spLocks noChangeArrowheads="1"/>
            </p:cNvSpPr>
            <p:nvPr/>
          </p:nvSpPr>
          <p:spPr bwMode="auto">
            <a:xfrm>
              <a:off x="5533" y="2296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1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37" name="Oval 69"/>
            <p:cNvSpPr>
              <a:spLocks noChangeArrowheads="1"/>
            </p:cNvSpPr>
            <p:nvPr/>
          </p:nvSpPr>
          <p:spPr bwMode="auto">
            <a:xfrm>
              <a:off x="5148" y="2840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2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38" name="Oval 70"/>
            <p:cNvSpPr>
              <a:spLocks noChangeArrowheads="1"/>
            </p:cNvSpPr>
            <p:nvPr/>
          </p:nvSpPr>
          <p:spPr bwMode="auto">
            <a:xfrm>
              <a:off x="4785" y="2659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3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39" name="Oval 71"/>
            <p:cNvSpPr>
              <a:spLocks noChangeArrowheads="1"/>
            </p:cNvSpPr>
            <p:nvPr/>
          </p:nvSpPr>
          <p:spPr bwMode="auto">
            <a:xfrm>
              <a:off x="3651" y="2478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6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40" name="Oval 72"/>
            <p:cNvSpPr>
              <a:spLocks noChangeArrowheads="1"/>
            </p:cNvSpPr>
            <p:nvPr/>
          </p:nvSpPr>
          <p:spPr bwMode="auto">
            <a:xfrm>
              <a:off x="3288" y="2614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7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41" name="Oval 73"/>
            <p:cNvSpPr>
              <a:spLocks noChangeArrowheads="1"/>
            </p:cNvSpPr>
            <p:nvPr/>
          </p:nvSpPr>
          <p:spPr bwMode="auto">
            <a:xfrm>
              <a:off x="4059" y="2659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5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7242" name="Oval 74"/>
            <p:cNvSpPr>
              <a:spLocks noChangeArrowheads="1"/>
            </p:cNvSpPr>
            <p:nvPr/>
          </p:nvSpPr>
          <p:spPr bwMode="auto">
            <a:xfrm>
              <a:off x="2971" y="2840"/>
              <a:ext cx="227" cy="210"/>
            </a:xfrm>
            <a:prstGeom prst="ellipse">
              <a:avLst/>
            </a:prstGeom>
            <a:gradFill rotWithShape="1">
              <a:gsLst>
                <a:gs pos="0">
                  <a:srgbClr val="FF00FF"/>
                </a:gs>
                <a:gs pos="100000">
                  <a:srgbClr val="FF00FF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/>
              <a:r>
                <a:rPr lang="es-ES_tradnl">
                  <a:solidFill>
                    <a:schemeClr val="bg1"/>
                  </a:solidFill>
                </a:rPr>
                <a:t>8</a:t>
              </a:r>
              <a:endParaRPr lang="en-US">
                <a:solidFill>
                  <a:schemeClr val="bg1"/>
                </a:solidFill>
              </a:endParaRPr>
            </a:p>
          </p:txBody>
        </p:sp>
      </p:grpSp>
      <p:sp>
        <p:nvSpPr>
          <p:cNvPr id="7243" name="Line 75"/>
          <p:cNvSpPr>
            <a:spLocks noChangeShapeType="1"/>
          </p:cNvSpPr>
          <p:nvPr/>
        </p:nvSpPr>
        <p:spPr bwMode="auto">
          <a:xfrm flipV="1">
            <a:off x="7740650" y="3644900"/>
            <a:ext cx="576263" cy="35877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44" name="Line 76"/>
          <p:cNvSpPr>
            <a:spLocks noChangeShapeType="1"/>
          </p:cNvSpPr>
          <p:nvPr/>
        </p:nvSpPr>
        <p:spPr bwMode="auto">
          <a:xfrm>
            <a:off x="7164388" y="3644900"/>
            <a:ext cx="574675" cy="360363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45" name="Line 77"/>
          <p:cNvSpPr>
            <a:spLocks noChangeShapeType="1"/>
          </p:cNvSpPr>
          <p:nvPr/>
        </p:nvSpPr>
        <p:spPr bwMode="auto">
          <a:xfrm flipV="1">
            <a:off x="8316913" y="4005263"/>
            <a:ext cx="576262" cy="35877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46" name="Line 78"/>
          <p:cNvSpPr>
            <a:spLocks noChangeShapeType="1"/>
          </p:cNvSpPr>
          <p:nvPr/>
        </p:nvSpPr>
        <p:spPr bwMode="auto">
          <a:xfrm>
            <a:off x="6011863" y="4365625"/>
            <a:ext cx="0" cy="6477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grpSp>
        <p:nvGrpSpPr>
          <p:cNvPr id="7247" name="Group 79"/>
          <p:cNvGrpSpPr>
            <a:grpSpLocks/>
          </p:cNvGrpSpPr>
          <p:nvPr/>
        </p:nvGrpSpPr>
        <p:grpSpPr bwMode="auto">
          <a:xfrm>
            <a:off x="5867400" y="3141663"/>
            <a:ext cx="971550" cy="863600"/>
            <a:chOff x="3696" y="1979"/>
            <a:chExt cx="612" cy="544"/>
          </a:xfrm>
        </p:grpSpPr>
        <p:sp>
          <p:nvSpPr>
            <p:cNvPr id="7248" name="Line 80"/>
            <p:cNvSpPr>
              <a:spLocks noChangeShapeType="1"/>
            </p:cNvSpPr>
            <p:nvPr/>
          </p:nvSpPr>
          <p:spPr bwMode="auto">
            <a:xfrm flipH="1">
              <a:off x="4149" y="2205"/>
              <a:ext cx="1" cy="31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/>
            <a:lstStyle/>
            <a:p>
              <a:endParaRPr lang="en-US"/>
            </a:p>
          </p:txBody>
        </p:sp>
        <p:sp>
          <p:nvSpPr>
            <p:cNvPr id="7249" name="Text Box 81"/>
            <p:cNvSpPr txBox="1">
              <a:spLocks noChangeArrowheads="1"/>
            </p:cNvSpPr>
            <p:nvPr/>
          </p:nvSpPr>
          <p:spPr bwMode="auto">
            <a:xfrm>
              <a:off x="3696" y="1979"/>
              <a:ext cx="6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s-ES_tradnl" sz="2400">
                  <a:solidFill>
                    <a:srgbClr val="003399"/>
                  </a:solidFill>
                </a:rPr>
                <a:t>CH</a:t>
              </a:r>
              <a:r>
                <a:rPr lang="es-ES_tradnl" sz="2400" baseline="-25000">
                  <a:solidFill>
                    <a:srgbClr val="003399"/>
                  </a:solidFill>
                </a:rPr>
                <a:t>3</a:t>
              </a:r>
              <a:r>
                <a:rPr lang="es-ES_tradnl" sz="2400">
                  <a:solidFill>
                    <a:srgbClr val="003399"/>
                  </a:solidFill>
                </a:rPr>
                <a:t>O</a:t>
              </a:r>
              <a:endParaRPr lang="en-US" sz="2400">
                <a:solidFill>
                  <a:srgbClr val="003399"/>
                </a:solidFill>
              </a:endParaRPr>
            </a:p>
          </p:txBody>
        </p:sp>
      </p:grpSp>
      <p:grpSp>
        <p:nvGrpSpPr>
          <p:cNvPr id="7250" name="Group 82"/>
          <p:cNvGrpSpPr>
            <a:grpSpLocks/>
          </p:cNvGrpSpPr>
          <p:nvPr/>
        </p:nvGrpSpPr>
        <p:grpSpPr bwMode="auto">
          <a:xfrm>
            <a:off x="4427538" y="3644900"/>
            <a:ext cx="4537075" cy="863600"/>
            <a:chOff x="2789" y="2296"/>
            <a:chExt cx="2858" cy="544"/>
          </a:xfrm>
        </p:grpSpPr>
        <p:sp>
          <p:nvSpPr>
            <p:cNvPr id="7251" name="Text Box 83"/>
            <p:cNvSpPr txBox="1">
              <a:spLocks noChangeArrowheads="1"/>
            </p:cNvSpPr>
            <p:nvPr/>
          </p:nvSpPr>
          <p:spPr bwMode="auto">
            <a:xfrm>
              <a:off x="2789" y="2296"/>
              <a:ext cx="73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s-ES_tradnl"/>
                <a:t>backbone</a:t>
              </a:r>
              <a:endParaRPr lang="en-US"/>
            </a:p>
          </p:txBody>
        </p:sp>
        <p:sp>
          <p:nvSpPr>
            <p:cNvPr id="7252" name="Rectangle 84"/>
            <p:cNvSpPr>
              <a:spLocks noChangeArrowheads="1"/>
            </p:cNvSpPr>
            <p:nvPr/>
          </p:nvSpPr>
          <p:spPr bwMode="auto">
            <a:xfrm>
              <a:off x="2835" y="2478"/>
              <a:ext cx="2812" cy="362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253" name="AutoShape 85"/>
          <p:cNvSpPr>
            <a:spLocks noChangeArrowheads="1"/>
          </p:cNvSpPr>
          <p:nvPr/>
        </p:nvSpPr>
        <p:spPr bwMode="auto">
          <a:xfrm>
            <a:off x="5795963" y="1773238"/>
            <a:ext cx="433387" cy="504825"/>
          </a:xfrm>
          <a:prstGeom prst="upArrow">
            <a:avLst>
              <a:gd name="adj1" fmla="val 50000"/>
              <a:gd name="adj2" fmla="val 29121"/>
            </a:avLst>
          </a:prstGeom>
          <a:gradFill rotWithShape="1">
            <a:gsLst>
              <a:gs pos="0">
                <a:srgbClr val="CC3300"/>
              </a:gs>
              <a:gs pos="50000">
                <a:srgbClr val="FFFF00"/>
              </a:gs>
              <a:gs pos="100000">
                <a:srgbClr val="CC3300"/>
              </a:gs>
            </a:gsLst>
            <a:lin ang="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54" name="AutoShape 86"/>
          <p:cNvSpPr>
            <a:spLocks noChangeArrowheads="1"/>
          </p:cNvSpPr>
          <p:nvPr/>
        </p:nvSpPr>
        <p:spPr bwMode="auto">
          <a:xfrm>
            <a:off x="4284663" y="1773238"/>
            <a:ext cx="433387" cy="504825"/>
          </a:xfrm>
          <a:prstGeom prst="upArrow">
            <a:avLst>
              <a:gd name="adj1" fmla="val 50000"/>
              <a:gd name="adj2" fmla="val 29121"/>
            </a:avLst>
          </a:prstGeom>
          <a:gradFill rotWithShape="1">
            <a:gsLst>
              <a:gs pos="0">
                <a:srgbClr val="CC3300"/>
              </a:gs>
              <a:gs pos="50000">
                <a:srgbClr val="FFFF00"/>
              </a:gs>
              <a:gs pos="100000">
                <a:srgbClr val="CC3300"/>
              </a:gs>
            </a:gsLst>
            <a:lin ang="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55" name="AutoShape 87"/>
          <p:cNvSpPr>
            <a:spLocks noChangeArrowheads="1"/>
          </p:cNvSpPr>
          <p:nvPr/>
        </p:nvSpPr>
        <p:spPr bwMode="auto">
          <a:xfrm>
            <a:off x="3203575" y="1773238"/>
            <a:ext cx="433388" cy="504825"/>
          </a:xfrm>
          <a:prstGeom prst="upArrow">
            <a:avLst>
              <a:gd name="adj1" fmla="val 50000"/>
              <a:gd name="adj2" fmla="val 29121"/>
            </a:avLst>
          </a:prstGeom>
          <a:gradFill rotWithShape="1">
            <a:gsLst>
              <a:gs pos="0">
                <a:srgbClr val="CC3300"/>
              </a:gs>
              <a:gs pos="50000">
                <a:srgbClr val="FFFF00"/>
              </a:gs>
              <a:gs pos="100000">
                <a:srgbClr val="CC3300"/>
              </a:gs>
            </a:gsLst>
            <a:lin ang="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56" name="Line 88"/>
          <p:cNvSpPr>
            <a:spLocks noChangeShapeType="1"/>
          </p:cNvSpPr>
          <p:nvPr/>
        </p:nvSpPr>
        <p:spPr bwMode="auto">
          <a:xfrm>
            <a:off x="1331913" y="981075"/>
            <a:ext cx="6553200" cy="0"/>
          </a:xfrm>
          <a:prstGeom prst="line">
            <a:avLst/>
          </a:prstGeom>
          <a:noFill/>
          <a:ln w="28575">
            <a:solidFill>
              <a:srgbClr val="00FF99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7257" name="AutoShape 89"/>
          <p:cNvSpPr>
            <a:spLocks noChangeArrowheads="1"/>
          </p:cNvSpPr>
          <p:nvPr/>
        </p:nvSpPr>
        <p:spPr bwMode="auto">
          <a:xfrm rot="16200000">
            <a:off x="4572000" y="-1755775"/>
            <a:ext cx="215900" cy="4679950"/>
          </a:xfrm>
          <a:prstGeom prst="moon">
            <a:avLst>
              <a:gd name="adj" fmla="val 87500"/>
            </a:avLst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>
                  <a:alpha val="83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58" name="Oval 90"/>
          <p:cNvSpPr>
            <a:spLocks noChangeArrowheads="1"/>
          </p:cNvSpPr>
          <p:nvPr/>
        </p:nvSpPr>
        <p:spPr bwMode="auto">
          <a:xfrm>
            <a:off x="6300788" y="404813"/>
            <a:ext cx="936625" cy="40481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59" name="Oval 91"/>
          <p:cNvSpPr>
            <a:spLocks noChangeArrowheads="1"/>
          </p:cNvSpPr>
          <p:nvPr/>
        </p:nvSpPr>
        <p:spPr bwMode="auto">
          <a:xfrm>
            <a:off x="2195513" y="692150"/>
            <a:ext cx="504825" cy="261938"/>
          </a:xfrm>
          <a:prstGeom prst="ellipse">
            <a:avLst/>
          </a:prstGeom>
          <a:gradFill rotWithShape="1">
            <a:gsLst>
              <a:gs pos="0">
                <a:schemeClr val="bg1">
                  <a:alpha val="94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260" name="Rectangle 92"/>
          <p:cNvSpPr>
            <a:spLocks noChangeArrowheads="1"/>
          </p:cNvSpPr>
          <p:nvPr/>
        </p:nvSpPr>
        <p:spPr bwMode="auto">
          <a:xfrm>
            <a:off x="1835150" y="1125538"/>
            <a:ext cx="5688013" cy="431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graphicFrame>
        <p:nvGraphicFramePr>
          <p:cNvPr id="7261" name="Object 93"/>
          <p:cNvGraphicFramePr>
            <a:graphicFrameLocks noChangeAspect="1"/>
          </p:cNvGraphicFramePr>
          <p:nvPr/>
        </p:nvGraphicFramePr>
        <p:xfrm>
          <a:off x="1908175" y="1196975"/>
          <a:ext cx="5329238" cy="347663"/>
        </p:xfrm>
        <a:graphic>
          <a:graphicData uri="http://schemas.openxmlformats.org/presentationml/2006/ole">
            <p:oleObj spid="_x0000_s7261" name="Document" r:id="rId4" imgW="3362400" imgH="219240" progId="ChemWindow.Document">
              <p:embed/>
            </p:oleObj>
          </a:graphicData>
        </a:graphic>
      </p:graphicFrame>
      <p:sp>
        <p:nvSpPr>
          <p:cNvPr id="7270" name="Rectangle 102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271" name="Text Box 103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9</a:t>
            </a:r>
            <a:endParaRPr lang="en-US">
              <a:solidFill>
                <a:srgbClr val="66FFFF"/>
              </a:solidFill>
            </a:endParaRPr>
          </a:p>
        </p:txBody>
      </p:sp>
      <p:sp>
        <p:nvSpPr>
          <p:cNvPr id="7272" name="Text Box 104"/>
          <p:cNvSpPr txBox="1">
            <a:spLocks noChangeArrowheads="1"/>
          </p:cNvSpPr>
          <p:nvPr/>
        </p:nvSpPr>
        <p:spPr bwMode="auto">
          <a:xfrm>
            <a:off x="4787900" y="2420938"/>
            <a:ext cx="230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pSp>
        <p:nvGrpSpPr>
          <p:cNvPr id="7276" name="Group 108"/>
          <p:cNvGrpSpPr>
            <a:grpSpLocks/>
          </p:cNvGrpSpPr>
          <p:nvPr/>
        </p:nvGrpSpPr>
        <p:grpSpPr bwMode="auto">
          <a:xfrm>
            <a:off x="4500563" y="2420938"/>
            <a:ext cx="2808287" cy="366712"/>
            <a:chOff x="2835" y="3974"/>
            <a:chExt cx="1769" cy="231"/>
          </a:xfrm>
        </p:grpSpPr>
        <p:sp>
          <p:nvSpPr>
            <p:cNvPr id="7275" name="AutoShape 107"/>
            <p:cNvSpPr>
              <a:spLocks noChangeArrowheads="1"/>
            </p:cNvSpPr>
            <p:nvPr/>
          </p:nvSpPr>
          <p:spPr bwMode="auto">
            <a:xfrm>
              <a:off x="2835" y="3974"/>
              <a:ext cx="1769" cy="227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4" name="Text Box 106"/>
            <p:cNvSpPr txBox="1">
              <a:spLocks noChangeArrowheads="1"/>
            </p:cNvSpPr>
            <p:nvPr/>
          </p:nvSpPr>
          <p:spPr bwMode="auto">
            <a:xfrm>
              <a:off x="2880" y="3974"/>
              <a:ext cx="167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>
                  <a:solidFill>
                    <a:srgbClr val="FF3399"/>
                  </a:solidFill>
                </a:rPr>
                <a:t>Atoms in purple above</a:t>
              </a:r>
              <a:endParaRPr lang="en-US">
                <a:solidFill>
                  <a:srgbClr val="FF3399"/>
                </a:solidFill>
              </a:endParaRPr>
            </a:p>
          </p:txBody>
        </p:sp>
      </p:grpSp>
      <p:sp>
        <p:nvSpPr>
          <p:cNvPr id="7278" name="AutoShape 110"/>
          <p:cNvSpPr>
            <a:spLocks noChangeArrowheads="1"/>
          </p:cNvSpPr>
          <p:nvPr/>
        </p:nvSpPr>
        <p:spPr bwMode="auto">
          <a:xfrm>
            <a:off x="1547813" y="5013325"/>
            <a:ext cx="2305050" cy="360363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Yellow goups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7280" name="Text Box 112"/>
          <p:cNvSpPr txBox="1">
            <a:spLocks noChangeArrowheads="1"/>
          </p:cNvSpPr>
          <p:nvPr/>
        </p:nvSpPr>
        <p:spPr bwMode="auto">
          <a:xfrm>
            <a:off x="4716463" y="5516563"/>
            <a:ext cx="280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Rendering in two sections</a:t>
            </a:r>
            <a:endParaRPr lang="en-US"/>
          </a:p>
        </p:txBody>
      </p:sp>
      <p:sp>
        <p:nvSpPr>
          <p:cNvPr id="7281" name="Text Box 113"/>
          <p:cNvSpPr txBox="1">
            <a:spLocks noChangeArrowheads="1"/>
          </p:cNvSpPr>
          <p:nvPr/>
        </p:nvSpPr>
        <p:spPr bwMode="auto">
          <a:xfrm>
            <a:off x="5580063" y="5949950"/>
            <a:ext cx="2592387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Backbone or skeleton</a:t>
            </a:r>
            <a:endParaRPr lang="en-US"/>
          </a:p>
        </p:txBody>
      </p:sp>
      <p:sp>
        <p:nvSpPr>
          <p:cNvPr id="7283" name="Text Box 115"/>
          <p:cNvSpPr txBox="1">
            <a:spLocks noChangeArrowheads="1"/>
          </p:cNvSpPr>
          <p:nvPr/>
        </p:nvSpPr>
        <p:spPr bwMode="auto">
          <a:xfrm>
            <a:off x="6064250" y="61849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7284" name="Text Box 116"/>
          <p:cNvSpPr txBox="1">
            <a:spLocks noChangeArrowheads="1"/>
          </p:cNvSpPr>
          <p:nvPr/>
        </p:nvSpPr>
        <p:spPr bwMode="auto">
          <a:xfrm>
            <a:off x="6227763" y="6308725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/>
              <a:t>Branches</a:t>
            </a:r>
            <a:endParaRPr lang="en-US"/>
          </a:p>
        </p:txBody>
      </p:sp>
    </p:spTree>
  </p:cSld>
  <p:clrMapOvr>
    <a:masterClrMapping/>
  </p:clrMapOvr>
  <p:transition spd="slow" advClick="0" advTm="7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2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22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22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220"/>
                            </p:stCondLst>
                            <p:childTnLst>
                              <p:par>
                                <p:cTn id="44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660"/>
                            </p:stCondLst>
                            <p:childTnLst>
                              <p:par>
                                <p:cTn id="5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160"/>
                            </p:stCondLst>
                            <p:childTnLst>
                              <p:par>
                                <p:cTn id="5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160"/>
                            </p:stCondLst>
                            <p:childTnLst>
                              <p:par>
                                <p:cTn id="63" presetID="35" presetClass="emph" presetSubtype="0" repeatCount="4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166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66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366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66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66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666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766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866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7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660"/>
                            </p:stCondLst>
                            <p:childTnLst>
                              <p:par>
                                <p:cTn id="91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3300"/>
                            </p:stCondLst>
                            <p:childTnLst>
                              <p:par>
                                <p:cTn id="9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800"/>
                            </p:stCondLst>
                            <p:childTnLst>
                              <p:par>
                                <p:cTn id="10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4800"/>
                            </p:stCondLst>
                            <p:childTnLst>
                              <p:par>
                                <p:cTn id="11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53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63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6300"/>
                            </p:stCondLst>
                            <p:childTnLst>
                              <p:par>
                                <p:cTn id="123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88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9800"/>
                            </p:stCondLst>
                            <p:childTnLst>
                              <p:par>
                                <p:cTn id="133" presetID="1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7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23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3300"/>
                            </p:stCondLst>
                            <p:childTnLst>
                              <p:par>
                                <p:cTn id="143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5" dur="80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6" dur="80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80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900"/>
                            </p:stCondLst>
                            <p:childTnLst>
                              <p:par>
                                <p:cTn id="14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6400"/>
                            </p:stCondLst>
                            <p:childTnLst>
                              <p:par>
                                <p:cTn id="156" presetID="34" presetClass="emph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700"/>
                            </p:stCondLst>
                            <p:childTnLst>
                              <p:par>
                                <p:cTn id="163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5" dur="80"/>
                                        <p:tgtEl>
                                          <p:spTgt spid="72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6" dur="80"/>
                                        <p:tgtEl>
                                          <p:spTgt spid="72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80"/>
                                        <p:tgtEl>
                                          <p:spTgt spid="72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362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7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662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7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62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462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 animBg="1"/>
      <p:bldP spid="7225" grpId="0"/>
      <p:bldP spid="7226" grpId="0"/>
      <p:bldP spid="7227" grpId="0"/>
      <p:bldP spid="7228" grpId="0"/>
      <p:bldP spid="7228" grpId="1"/>
      <p:bldP spid="7229" grpId="0" animBg="1"/>
      <p:bldP spid="7230" grpId="0" animBg="1"/>
      <p:bldP spid="7231" grpId="0" animBg="1"/>
      <p:bldP spid="7232" grpId="0" animBg="1"/>
      <p:bldP spid="7233" grpId="0" animBg="1"/>
      <p:bldP spid="7234" grpId="0" animBg="1"/>
      <p:bldP spid="7243" grpId="0" animBg="1"/>
      <p:bldP spid="7244" grpId="0" animBg="1"/>
      <p:bldP spid="7245" grpId="0" animBg="1"/>
      <p:bldP spid="7246" grpId="0" animBg="1"/>
      <p:bldP spid="7253" grpId="0" animBg="1"/>
      <p:bldP spid="7254" grpId="0" animBg="1"/>
      <p:bldP spid="7255" grpId="0" animBg="1"/>
      <p:bldP spid="7260" grpId="0" animBg="1"/>
      <p:bldP spid="7278" grpId="0" animBg="1"/>
      <p:bldP spid="7280" grpId="0"/>
      <p:bldP spid="7281" grpId="0" animBg="1"/>
      <p:bldP spid="72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DDDD">
                <a:gamma/>
                <a:shade val="46275"/>
                <a:invGamma/>
              </a:srgbClr>
            </a:gs>
            <a:gs pos="100000">
              <a:srgbClr val="DDDDD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2484438" y="1916113"/>
            <a:ext cx="4089400" cy="3025775"/>
            <a:chOff x="2799" y="1162"/>
            <a:chExt cx="2576" cy="1842"/>
          </a:xfrm>
        </p:grpSpPr>
        <p:sp>
          <p:nvSpPr>
            <p:cNvPr id="8195" name="Rectangle 3"/>
            <p:cNvSpPr>
              <a:spLocks noChangeArrowheads="1"/>
            </p:cNvSpPr>
            <p:nvPr/>
          </p:nvSpPr>
          <p:spPr bwMode="auto">
            <a:xfrm rot="10800000" flipV="1">
              <a:off x="2799" y="1162"/>
              <a:ext cx="624" cy="184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196" name="Rectangle 4"/>
            <p:cNvSpPr>
              <a:spLocks noChangeArrowheads="1"/>
            </p:cNvSpPr>
            <p:nvPr/>
          </p:nvSpPr>
          <p:spPr bwMode="auto">
            <a:xfrm>
              <a:off x="3334" y="1162"/>
              <a:ext cx="1604" cy="1842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4785" y="1162"/>
              <a:ext cx="590" cy="184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258888" y="620713"/>
            <a:ext cx="6697662" cy="366712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50000">
                <a:srgbClr val="00CC99"/>
              </a:gs>
              <a:gs pos="100000">
                <a:srgbClr val="0000FF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FLAT AND 3-D MOLECULES: THE MOLECULAR PLANE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8200" name="Object 8"/>
          <p:cNvGraphicFramePr>
            <a:graphicFrameLocks noChangeAspect="1"/>
          </p:cNvGraphicFramePr>
          <p:nvPr>
            <p:ph sz="quarter" idx="1"/>
          </p:nvPr>
        </p:nvGraphicFramePr>
        <p:xfrm>
          <a:off x="4067175" y="2781300"/>
          <a:ext cx="1023938" cy="1152525"/>
        </p:xfrm>
        <a:graphic>
          <a:graphicData uri="http://schemas.openxmlformats.org/presentationml/2006/ole">
            <p:oleObj spid="_x0000_s8200" name="Document" r:id="rId3" imgW="457200" imgH="514440" progId="ChemWindow.Document">
              <p:embed/>
            </p:oleObj>
          </a:graphicData>
        </a:graphic>
      </p:graphicFrame>
      <p:graphicFrame>
        <p:nvGraphicFramePr>
          <p:cNvPr id="8201" name="Object 9"/>
          <p:cNvGraphicFramePr>
            <a:graphicFrameLocks noChangeAspect="1"/>
          </p:cNvGraphicFramePr>
          <p:nvPr>
            <p:ph sz="quarter" idx="2"/>
          </p:nvPr>
        </p:nvGraphicFramePr>
        <p:xfrm>
          <a:off x="3594100" y="2133600"/>
          <a:ext cx="2006600" cy="2519363"/>
        </p:xfrm>
        <a:graphic>
          <a:graphicData uri="http://schemas.openxmlformats.org/presentationml/2006/ole">
            <p:oleObj spid="_x0000_s8201" name="Document" r:id="rId4" imgW="895320" imgH="1123920" progId="ChemWindow.Document">
              <p:embed/>
            </p:oleObj>
          </a:graphicData>
        </a:graphic>
      </p:graphicFrame>
      <p:pic>
        <p:nvPicPr>
          <p:cNvPr id="8202" name="Picture 10"/>
          <p:cNvPicPr>
            <a:picLocks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3419475" y="2060575"/>
            <a:ext cx="2308225" cy="2736850"/>
          </a:xfrm>
          <a:noFill/>
          <a:ln/>
        </p:spPr>
      </p:pic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68313" y="3213100"/>
            <a:ext cx="1263650" cy="366713"/>
          </a:xfrm>
          <a:prstGeom prst="rect">
            <a:avLst/>
          </a:prstGeom>
          <a:solidFill>
            <a:srgbClr val="99FF99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s-ES_tradnl"/>
              <a:t>BENZENE</a:t>
            </a:r>
            <a:endParaRPr lang="en-US"/>
          </a:p>
        </p:txBody>
      </p:sp>
      <p:pic>
        <p:nvPicPr>
          <p:cNvPr id="8204" name="Picture 12"/>
          <p:cNvPicPr>
            <a:picLocks noChangeAspect="1" noChangeArrowheads="1"/>
          </p:cNvPicPr>
          <p:nvPr>
            <p:ph sz="quarter" idx="4"/>
          </p:nvPr>
        </p:nvPicPr>
        <p:blipFill>
          <a:blip r:embed="rId6"/>
          <a:srcRect/>
          <a:stretch>
            <a:fillRect/>
          </a:stretch>
        </p:blipFill>
        <p:spPr>
          <a:xfrm>
            <a:off x="3408363" y="2060575"/>
            <a:ext cx="2308225" cy="2736850"/>
          </a:xfrm>
          <a:noFill/>
          <a:ln/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19475" y="2060575"/>
            <a:ext cx="230981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19475" y="2060575"/>
            <a:ext cx="2344738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7" name="Picture 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19475" y="2060575"/>
            <a:ext cx="23082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8" name="Picture 16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19475" y="2060575"/>
            <a:ext cx="23082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9" name="Picture 17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419475" y="2060575"/>
            <a:ext cx="23082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10" name="Picture 18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19475" y="2060575"/>
            <a:ext cx="23082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211" name="AutoShape 19"/>
          <p:cNvSpPr>
            <a:spLocks noChangeArrowheads="1"/>
          </p:cNvSpPr>
          <p:nvPr/>
        </p:nvSpPr>
        <p:spPr bwMode="auto">
          <a:xfrm>
            <a:off x="2268538" y="2924175"/>
            <a:ext cx="4464050" cy="1009650"/>
          </a:xfrm>
          <a:prstGeom prst="parallelogram">
            <a:avLst>
              <a:gd name="adj" fmla="val 155199"/>
            </a:avLst>
          </a:prstGeom>
          <a:gradFill rotWithShape="1">
            <a:gsLst>
              <a:gs pos="0">
                <a:schemeClr val="accent1">
                  <a:gamma/>
                  <a:shade val="26275"/>
                  <a:invGamma/>
                </a:schemeClr>
              </a:gs>
              <a:gs pos="50000">
                <a:schemeClr val="accent1">
                  <a:alpha val="20000"/>
                </a:schemeClr>
              </a:gs>
              <a:gs pos="100000">
                <a:schemeClr val="accent1">
                  <a:gamma/>
                  <a:shade val="26275"/>
                  <a:invGamma/>
                </a:schemeClr>
              </a:gs>
            </a:gsLst>
            <a:lin ang="189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6588125" y="3357563"/>
            <a:ext cx="1978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000"/>
              <a:t>Molecular plane</a:t>
            </a:r>
            <a:endParaRPr lang="en-US" sz="2000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519113" y="4960938"/>
            <a:ext cx="145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Also planar: </a:t>
            </a:r>
            <a:endParaRPr lang="en-US"/>
          </a:p>
        </p:txBody>
      </p:sp>
      <p:grpSp>
        <p:nvGrpSpPr>
          <p:cNvPr id="8214" name="Group 22"/>
          <p:cNvGrpSpPr>
            <a:grpSpLocks/>
          </p:cNvGrpSpPr>
          <p:nvPr/>
        </p:nvGrpSpPr>
        <p:grpSpPr bwMode="auto">
          <a:xfrm>
            <a:off x="0" y="188913"/>
            <a:ext cx="1619250" cy="647700"/>
            <a:chOff x="0" y="119"/>
            <a:chExt cx="1020" cy="408"/>
          </a:xfrm>
        </p:grpSpPr>
        <p:grpSp>
          <p:nvGrpSpPr>
            <p:cNvPr id="8215" name="Group 23"/>
            <p:cNvGrpSpPr>
              <a:grpSpLocks/>
            </p:cNvGrpSpPr>
            <p:nvPr/>
          </p:nvGrpSpPr>
          <p:grpSpPr bwMode="auto">
            <a:xfrm>
              <a:off x="0" y="119"/>
              <a:ext cx="1020" cy="227"/>
              <a:chOff x="0" y="0"/>
              <a:chExt cx="1020" cy="227"/>
            </a:xfrm>
          </p:grpSpPr>
          <p:grpSp>
            <p:nvGrpSpPr>
              <p:cNvPr id="8216" name="Group 24"/>
              <p:cNvGrpSpPr>
                <a:grpSpLocks/>
              </p:cNvGrpSpPr>
              <p:nvPr/>
            </p:nvGrpSpPr>
            <p:grpSpPr bwMode="auto">
              <a:xfrm>
                <a:off x="0" y="0"/>
                <a:ext cx="1020" cy="227"/>
                <a:chOff x="3288" y="890"/>
                <a:chExt cx="1452" cy="202"/>
              </a:xfrm>
            </p:grpSpPr>
            <p:sp>
              <p:nvSpPr>
                <p:cNvPr id="8217" name="Oval 25"/>
                <p:cNvSpPr>
                  <a:spLocks noChangeArrowheads="1"/>
                </p:cNvSpPr>
                <p:nvPr/>
              </p:nvSpPr>
              <p:spPr bwMode="auto">
                <a:xfrm>
                  <a:off x="3288" y="890"/>
                  <a:ext cx="1437" cy="20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3475BC"/>
                    </a:gs>
                    <a:gs pos="100000">
                      <a:srgbClr val="000086">
                        <a:alpha val="4100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18" name="Oval 26"/>
                <p:cNvSpPr>
                  <a:spLocks noChangeArrowheads="1"/>
                </p:cNvSpPr>
                <p:nvPr/>
              </p:nvSpPr>
              <p:spPr bwMode="auto">
                <a:xfrm rot="448049">
                  <a:off x="4362" y="940"/>
                  <a:ext cx="378" cy="7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19" name="Oval 27"/>
                <p:cNvSpPr>
                  <a:spLocks noChangeArrowheads="1"/>
                </p:cNvSpPr>
                <p:nvPr/>
              </p:nvSpPr>
              <p:spPr bwMode="auto">
                <a:xfrm rot="962818">
                  <a:off x="3319" y="1016"/>
                  <a:ext cx="284" cy="5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rgbClr val="00006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20" name="AutoShape 28"/>
                <p:cNvSpPr>
                  <a:spLocks noChangeArrowheads="1"/>
                </p:cNvSpPr>
                <p:nvPr/>
              </p:nvSpPr>
              <p:spPr bwMode="auto">
                <a:xfrm rot="5400000">
                  <a:off x="3980" y="293"/>
                  <a:ext cx="101" cy="1295"/>
                </a:xfrm>
                <a:prstGeom prst="moon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00FF">
                        <a:alpha val="0"/>
                      </a:srgb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8221" name="Text Box 29"/>
              <p:cNvSpPr txBox="1">
                <a:spLocks noChangeArrowheads="1"/>
              </p:cNvSpPr>
              <p:nvPr/>
            </p:nvSpPr>
            <p:spPr bwMode="auto">
              <a:xfrm>
                <a:off x="113" y="28"/>
                <a:ext cx="78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/>
                <a:r>
                  <a:rPr lang="es-ES_tradnl" sz="1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SELF-ORG.CHEM</a:t>
                </a:r>
                <a:endParaRPr lang="en-US" sz="1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  <p:sp>
          <p:nvSpPr>
            <p:cNvPr id="8222" name="Oval 30"/>
            <p:cNvSpPr>
              <a:spLocks noChangeArrowheads="1"/>
            </p:cNvSpPr>
            <p:nvPr/>
          </p:nvSpPr>
          <p:spPr bwMode="auto">
            <a:xfrm>
              <a:off x="0" y="391"/>
              <a:ext cx="77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223" name="AutoShape 31"/>
          <p:cNvSpPr>
            <a:spLocks noChangeArrowheads="1"/>
          </p:cNvSpPr>
          <p:nvPr/>
        </p:nvSpPr>
        <p:spPr bwMode="auto">
          <a:xfrm rot="16200000">
            <a:off x="4463257" y="-2583656"/>
            <a:ext cx="215900" cy="6624637"/>
          </a:xfrm>
          <a:prstGeom prst="moon">
            <a:avLst>
              <a:gd name="adj" fmla="val 87500"/>
            </a:avLst>
          </a:prstGeom>
          <a:gradFill rotWithShape="1">
            <a:gsLst>
              <a:gs pos="0">
                <a:schemeClr val="bg1">
                  <a:gamma/>
                  <a:shade val="46275"/>
                  <a:invGamma/>
                  <a:alpha val="0"/>
                </a:schemeClr>
              </a:gs>
              <a:gs pos="100000">
                <a:schemeClr val="bg1">
                  <a:alpha val="83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8224" name="Oval 32"/>
          <p:cNvSpPr>
            <a:spLocks noChangeArrowheads="1"/>
          </p:cNvSpPr>
          <p:nvPr/>
        </p:nvSpPr>
        <p:spPr bwMode="auto">
          <a:xfrm>
            <a:off x="7380288" y="620713"/>
            <a:ext cx="757237" cy="2603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8225" name="Oval 33"/>
          <p:cNvSpPr>
            <a:spLocks noChangeArrowheads="1"/>
          </p:cNvSpPr>
          <p:nvPr/>
        </p:nvSpPr>
        <p:spPr bwMode="auto">
          <a:xfrm>
            <a:off x="1187450" y="765175"/>
            <a:ext cx="504825" cy="261938"/>
          </a:xfrm>
          <a:prstGeom prst="ellipse">
            <a:avLst/>
          </a:prstGeom>
          <a:gradFill rotWithShape="1">
            <a:gsLst>
              <a:gs pos="0">
                <a:schemeClr val="bg1">
                  <a:alpha val="75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2627313" y="981075"/>
            <a:ext cx="4032250" cy="650875"/>
          </a:xfrm>
          <a:prstGeom prst="rect">
            <a:avLst/>
          </a:prstGeom>
          <a:gradFill rotWithShape="1">
            <a:gsLst>
              <a:gs pos="0">
                <a:srgbClr val="808080"/>
              </a:gs>
              <a:gs pos="50000">
                <a:schemeClr val="tx1"/>
              </a:gs>
              <a:gs pos="100000">
                <a:srgbClr val="808080"/>
              </a:gs>
            </a:gsLst>
            <a:lin ang="2700000" scaled="1"/>
          </a:gradFill>
          <a:ln w="9525">
            <a:solidFill>
              <a:srgbClr val="00FF99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PLANAR (2-D) MOLECULES: AROMATICS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8229" name="Text Box 37"/>
          <p:cNvSpPr txBox="1">
            <a:spLocks noChangeArrowheads="1"/>
          </p:cNvSpPr>
          <p:nvPr/>
        </p:nvSpPr>
        <p:spPr bwMode="auto">
          <a:xfrm>
            <a:off x="179388" y="4076700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TILTING BENZENE…</a:t>
            </a:r>
            <a:endParaRPr lang="en-US"/>
          </a:p>
        </p:txBody>
      </p:sp>
      <p:graphicFrame>
        <p:nvGraphicFramePr>
          <p:cNvPr id="8230" name="Object 38"/>
          <p:cNvGraphicFramePr>
            <a:graphicFrameLocks noChangeAspect="1"/>
          </p:cNvGraphicFramePr>
          <p:nvPr/>
        </p:nvGraphicFramePr>
        <p:xfrm>
          <a:off x="1258888" y="5229225"/>
          <a:ext cx="6586537" cy="984250"/>
        </p:xfrm>
        <a:graphic>
          <a:graphicData uri="http://schemas.openxmlformats.org/presentationml/2006/ole">
            <p:oleObj spid="_x0000_s8230" name="Document" r:id="rId13" imgW="5867280" imgH="876240" progId="ChemWindow.Document">
              <p:embed/>
            </p:oleObj>
          </a:graphicData>
        </a:graphic>
      </p:graphicFrame>
      <p:sp>
        <p:nvSpPr>
          <p:cNvPr id="8231" name="Freeform 39"/>
          <p:cNvSpPr>
            <a:spLocks/>
          </p:cNvSpPr>
          <p:nvPr/>
        </p:nvSpPr>
        <p:spPr bwMode="auto">
          <a:xfrm>
            <a:off x="6804025" y="2708275"/>
            <a:ext cx="1008063" cy="527050"/>
          </a:xfrm>
          <a:custGeom>
            <a:avLst/>
            <a:gdLst/>
            <a:ahLst/>
            <a:cxnLst>
              <a:cxn ang="0">
                <a:pos x="635" y="332"/>
              </a:cxn>
              <a:cxn ang="0">
                <a:pos x="499" y="151"/>
              </a:cxn>
              <a:cxn ang="0">
                <a:pos x="182" y="15"/>
              </a:cxn>
              <a:cxn ang="0">
                <a:pos x="0" y="60"/>
              </a:cxn>
            </a:cxnLst>
            <a:rect l="0" t="0" r="r" b="b"/>
            <a:pathLst>
              <a:path w="635" h="332">
                <a:moveTo>
                  <a:pt x="635" y="332"/>
                </a:moveTo>
                <a:cubicBezTo>
                  <a:pt x="604" y="268"/>
                  <a:pt x="574" y="204"/>
                  <a:pt x="499" y="151"/>
                </a:cubicBezTo>
                <a:cubicBezTo>
                  <a:pt x="424" y="98"/>
                  <a:pt x="265" y="30"/>
                  <a:pt x="182" y="15"/>
                </a:cubicBezTo>
                <a:cubicBezTo>
                  <a:pt x="99" y="0"/>
                  <a:pt x="30" y="53"/>
                  <a:pt x="0" y="6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>
            <a:outerShdw dist="107763" dir="2700000" algn="ctr" rotWithShape="0">
              <a:schemeClr val="bg1">
                <a:alpha val="50000"/>
              </a:schemeClr>
            </a:outerShdw>
          </a:effectLst>
        </p:spPr>
        <p:txBody>
          <a:bodyPr lIns="90000" tIns="46800" rIns="90000" bIns="46800" anchor="ctr"/>
          <a:lstStyle/>
          <a:p>
            <a:endParaRPr lang="en-US"/>
          </a:p>
        </p:txBody>
      </p:sp>
      <p:sp>
        <p:nvSpPr>
          <p:cNvPr id="8240" name="Rectangle 48"/>
          <p:cNvSpPr>
            <a:spLocks noChangeArrowheads="1"/>
          </p:cNvSpPr>
          <p:nvPr/>
        </p:nvSpPr>
        <p:spPr bwMode="auto">
          <a:xfrm>
            <a:off x="7596188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241" name="Text Box 49"/>
          <p:cNvSpPr txBox="1">
            <a:spLocks noChangeArrowheads="1"/>
          </p:cNvSpPr>
          <p:nvPr/>
        </p:nvSpPr>
        <p:spPr bwMode="auto">
          <a:xfrm>
            <a:off x="8243888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10</a:t>
            </a:r>
            <a:endParaRPr lang="en-US">
              <a:solidFill>
                <a:srgbClr val="66FFFF"/>
              </a:solidFill>
            </a:endParaRPr>
          </a:p>
        </p:txBody>
      </p:sp>
    </p:spTree>
  </p:cSld>
  <p:clrMapOvr>
    <a:masterClrMapping/>
  </p:clrMapOvr>
  <p:transition spd="slow" advClick="0" advTm="6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0" presetClass="entr" presetSubtype="0" fill="hold" grpId="0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48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0" presetClass="entr" presetSubtype="0" fill="hold" grpId="0" nodeType="withEffect">
                                  <p:stCondLst>
                                    <p:cond delay="5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5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 animBg="1"/>
      <p:bldP spid="8212" grpId="0"/>
      <p:bldP spid="8213" grpId="0"/>
      <p:bldP spid="8228" grpId="0" animBg="1"/>
      <p:bldP spid="8229" grpId="0"/>
      <p:bldP spid="82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39" name="AutoShape 31"/>
          <p:cNvSpPr>
            <a:spLocks noChangeArrowheads="1"/>
          </p:cNvSpPr>
          <p:nvPr/>
        </p:nvSpPr>
        <p:spPr bwMode="auto">
          <a:xfrm rot="-1761764">
            <a:off x="1692275" y="836613"/>
            <a:ext cx="4392613" cy="5256212"/>
          </a:xfrm>
          <a:prstGeom prst="moon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25999"/>
                </a:schemeClr>
              </a:gs>
              <a:gs pos="100000">
                <a:schemeClr val="accent1">
                  <a:gamma/>
                  <a:shade val="46275"/>
                  <a:invGamma/>
                  <a:alpha val="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420938"/>
            <a:ext cx="8229600" cy="1143000"/>
          </a:xfrm>
        </p:spPr>
        <p:txBody>
          <a:bodyPr/>
          <a:lstStyle/>
          <a:p>
            <a:r>
              <a:rPr lang="es-ES_tradnl" sz="2800">
                <a:solidFill>
                  <a:schemeClr val="bg1"/>
                </a:solidFill>
              </a:rPr>
              <a:t>TO ORDER THE </a:t>
            </a:r>
            <a:br>
              <a:rPr lang="es-ES_tradnl" sz="2800">
                <a:solidFill>
                  <a:schemeClr val="bg1"/>
                </a:solidFill>
              </a:rPr>
            </a:br>
            <a:r>
              <a:rPr lang="es-ES_tradnl" sz="2800">
                <a:solidFill>
                  <a:schemeClr val="bg1"/>
                </a:solidFill>
              </a:rPr>
              <a:t>COMPLETE LECTURE: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835150" y="364490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CONTACT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979613" y="4221163"/>
            <a:ext cx="511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FFFF"/>
                </a:solidFill>
              </a:rPr>
              <a:t>ADDITIONAL LECTURES IN OUR WEBSITE:</a:t>
            </a:r>
            <a:endParaRPr lang="en-US">
              <a:solidFill>
                <a:srgbClr val="00FFFF"/>
              </a:solidFill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835150" y="1557338"/>
            <a:ext cx="5400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>
                <a:solidFill>
                  <a:schemeClr val="bg1"/>
                </a:solidFill>
              </a:rPr>
              <a:t>END OF SAMPLE</a:t>
            </a:r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7415213" y="333375"/>
            <a:ext cx="1728787" cy="646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8062913" y="476250"/>
            <a:ext cx="504825" cy="376238"/>
          </a:xfrm>
          <a:prstGeom prst="rect">
            <a:avLst/>
          </a:prstGeom>
          <a:solidFill>
            <a:srgbClr val="333333"/>
          </a:solidFill>
          <a:ln w="9525">
            <a:solidFill>
              <a:srgbClr val="66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66FFFF"/>
                </a:solidFill>
              </a:rPr>
              <a:t>11</a:t>
            </a:r>
            <a:endParaRPr lang="en-US">
              <a:solidFill>
                <a:srgbClr val="66FFFF"/>
              </a:solidFill>
            </a:endParaRPr>
          </a:p>
        </p:txBody>
      </p:sp>
      <p:grpSp>
        <p:nvGrpSpPr>
          <p:cNvPr id="17427" name="Group 19"/>
          <p:cNvGrpSpPr>
            <a:grpSpLocks/>
          </p:cNvGrpSpPr>
          <p:nvPr/>
        </p:nvGrpSpPr>
        <p:grpSpPr bwMode="auto">
          <a:xfrm>
            <a:off x="6156325" y="5013325"/>
            <a:ext cx="2592388" cy="1584325"/>
            <a:chOff x="431" y="2795"/>
            <a:chExt cx="1633" cy="998"/>
          </a:xfrm>
        </p:grpSpPr>
        <p:grpSp>
          <p:nvGrpSpPr>
            <p:cNvPr id="17428" name="Group 20"/>
            <p:cNvGrpSpPr>
              <a:grpSpLocks/>
            </p:cNvGrpSpPr>
            <p:nvPr/>
          </p:nvGrpSpPr>
          <p:grpSpPr bwMode="auto">
            <a:xfrm>
              <a:off x="431" y="2795"/>
              <a:ext cx="1633" cy="998"/>
              <a:chOff x="929" y="1661"/>
              <a:chExt cx="3515" cy="1633"/>
            </a:xfrm>
          </p:grpSpPr>
          <p:grpSp>
            <p:nvGrpSpPr>
              <p:cNvPr id="17429" name="Group 21"/>
              <p:cNvGrpSpPr>
                <a:grpSpLocks/>
              </p:cNvGrpSpPr>
              <p:nvPr/>
            </p:nvGrpSpPr>
            <p:grpSpPr bwMode="auto">
              <a:xfrm>
                <a:off x="1156" y="1661"/>
                <a:ext cx="3288" cy="1043"/>
                <a:chOff x="0" y="1661"/>
                <a:chExt cx="3288" cy="1043"/>
              </a:xfrm>
            </p:grpSpPr>
            <p:sp>
              <p:nvSpPr>
                <p:cNvPr id="17430" name="Oval 22"/>
                <p:cNvSpPr>
                  <a:spLocks noChangeArrowheads="1"/>
                </p:cNvSpPr>
                <p:nvPr/>
              </p:nvSpPr>
              <p:spPr bwMode="auto">
                <a:xfrm>
                  <a:off x="0" y="1661"/>
                  <a:ext cx="3288" cy="99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33CC"/>
                    </a:gs>
                    <a:gs pos="100000">
                      <a:srgbClr val="000066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31" name="AutoShape 23"/>
                <p:cNvSpPr>
                  <a:spLocks noChangeArrowheads="1"/>
                </p:cNvSpPr>
                <p:nvPr/>
              </p:nvSpPr>
              <p:spPr bwMode="auto">
                <a:xfrm rot="5400000">
                  <a:off x="1440" y="221"/>
                  <a:ext cx="408" cy="3288"/>
                </a:xfrm>
                <a:prstGeom prst="moon">
                  <a:avLst>
                    <a:gd name="adj" fmla="val 22792"/>
                  </a:avLst>
                </a:prstGeom>
                <a:gradFill rotWithShape="1">
                  <a:gsLst>
                    <a:gs pos="0">
                      <a:schemeClr val="accent1">
                        <a:alpha val="39999"/>
                      </a:schemeClr>
                    </a:gs>
                    <a:gs pos="100000">
                      <a:schemeClr val="accent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32" name="Oval 24"/>
                <p:cNvSpPr>
                  <a:spLocks noChangeArrowheads="1"/>
                </p:cNvSpPr>
                <p:nvPr/>
              </p:nvSpPr>
              <p:spPr bwMode="auto">
                <a:xfrm rot="981100">
                  <a:off x="0" y="2296"/>
                  <a:ext cx="657" cy="2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53999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33" name="Oval 25"/>
                <p:cNvSpPr>
                  <a:spLocks noChangeArrowheads="1"/>
                </p:cNvSpPr>
                <p:nvPr/>
              </p:nvSpPr>
              <p:spPr bwMode="auto">
                <a:xfrm rot="-160436">
                  <a:off x="1292" y="2523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CCFF">
                        <a:alpha val="48000"/>
                      </a:srgbClr>
                    </a:gs>
                    <a:gs pos="100000">
                      <a:srgbClr val="00CC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34" name="Oval 26"/>
                <p:cNvSpPr>
                  <a:spLocks noChangeArrowheads="1"/>
                </p:cNvSpPr>
                <p:nvPr/>
              </p:nvSpPr>
              <p:spPr bwMode="auto">
                <a:xfrm rot="604836">
                  <a:off x="2381" y="1797"/>
                  <a:ext cx="862" cy="18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8000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7435" name="Oval 27"/>
              <p:cNvSpPr>
                <a:spLocks noChangeArrowheads="1"/>
              </p:cNvSpPr>
              <p:nvPr/>
            </p:nvSpPr>
            <p:spPr bwMode="auto">
              <a:xfrm>
                <a:off x="929" y="2840"/>
                <a:ext cx="2586" cy="45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436" name="Text Box 28"/>
            <p:cNvSpPr txBox="1">
              <a:spLocks noChangeArrowheads="1"/>
            </p:cNvSpPr>
            <p:nvPr/>
          </p:nvSpPr>
          <p:spPr bwMode="auto">
            <a:xfrm>
              <a:off x="612" y="2931"/>
              <a:ext cx="1406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600">
                  <a:solidFill>
                    <a:srgbClr val="66FFFF"/>
                  </a:solidFill>
                  <a:latin typeface="Comic Sans MS" pitchFamily="66" charset="0"/>
                </a:rPr>
                <a:t>SELF.ORG.CHEM LECTURES</a:t>
              </a:r>
              <a:endParaRPr lang="en-US" sz="1600">
                <a:solidFill>
                  <a:srgbClr val="66FFFF"/>
                </a:solidFill>
                <a:latin typeface="Comic Sans MS" pitchFamily="66" charset="0"/>
              </a:endParaRPr>
            </a:p>
          </p:txBody>
        </p:sp>
      </p:grpSp>
      <p:grpSp>
        <p:nvGrpSpPr>
          <p:cNvPr id="17440" name="Group 32"/>
          <p:cNvGrpSpPr>
            <a:grpSpLocks/>
          </p:cNvGrpSpPr>
          <p:nvPr/>
        </p:nvGrpSpPr>
        <p:grpSpPr bwMode="auto">
          <a:xfrm>
            <a:off x="312738" y="5521325"/>
            <a:ext cx="2246312" cy="1336675"/>
            <a:chOff x="3599" y="3339"/>
            <a:chExt cx="1415" cy="842"/>
          </a:xfrm>
        </p:grpSpPr>
        <p:sp>
          <p:nvSpPr>
            <p:cNvPr id="17441" name="Oval 33"/>
            <p:cNvSpPr>
              <a:spLocks noChangeArrowheads="1"/>
            </p:cNvSpPr>
            <p:nvPr/>
          </p:nvSpPr>
          <p:spPr bwMode="auto">
            <a:xfrm>
              <a:off x="3599" y="3929"/>
              <a:ext cx="1127" cy="25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57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442" name="Group 34"/>
            <p:cNvGrpSpPr>
              <a:grpSpLocks/>
            </p:cNvGrpSpPr>
            <p:nvPr/>
          </p:nvGrpSpPr>
          <p:grpSpPr bwMode="auto">
            <a:xfrm>
              <a:off x="3871" y="3339"/>
              <a:ext cx="1143" cy="605"/>
              <a:chOff x="3748" y="2478"/>
              <a:chExt cx="1143" cy="605"/>
            </a:xfrm>
          </p:grpSpPr>
          <p:grpSp>
            <p:nvGrpSpPr>
              <p:cNvPr id="17443" name="Group 35"/>
              <p:cNvGrpSpPr>
                <a:grpSpLocks/>
              </p:cNvGrpSpPr>
              <p:nvPr/>
            </p:nvGrpSpPr>
            <p:grpSpPr bwMode="auto">
              <a:xfrm>
                <a:off x="3748" y="2478"/>
                <a:ext cx="1127" cy="605"/>
                <a:chOff x="1383" y="2750"/>
                <a:chExt cx="817" cy="544"/>
              </a:xfrm>
            </p:grpSpPr>
            <p:sp>
              <p:nvSpPr>
                <p:cNvPr id="17444" name="Oval 36"/>
                <p:cNvSpPr>
                  <a:spLocks noChangeArrowheads="1"/>
                </p:cNvSpPr>
                <p:nvPr/>
              </p:nvSpPr>
              <p:spPr bwMode="auto">
                <a:xfrm>
                  <a:off x="1383" y="2750"/>
                  <a:ext cx="817" cy="54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rgbClr val="0033CC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7445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1655" y="3158"/>
                  <a:ext cx="272" cy="45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7446" name="Oval 38"/>
              <p:cNvSpPr>
                <a:spLocks noChangeArrowheads="1"/>
              </p:cNvSpPr>
              <p:nvPr/>
            </p:nvSpPr>
            <p:spPr bwMode="auto">
              <a:xfrm>
                <a:off x="3923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47" name="Oval 39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48" name="AutoShape 40"/>
              <p:cNvSpPr>
                <a:spLocks noChangeArrowheads="1"/>
              </p:cNvSpPr>
              <p:nvPr/>
            </p:nvSpPr>
            <p:spPr bwMode="auto">
              <a:xfrm rot="5217736">
                <a:off x="4070" y="2414"/>
                <a:ext cx="126" cy="421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49" name="Oval 41"/>
              <p:cNvSpPr>
                <a:spLocks noChangeArrowheads="1"/>
              </p:cNvSpPr>
              <p:nvPr/>
            </p:nvSpPr>
            <p:spPr bwMode="auto">
              <a:xfrm>
                <a:off x="4013" y="261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0" name="Oval 42"/>
              <p:cNvSpPr>
                <a:spLocks noChangeArrowheads="1"/>
              </p:cNvSpPr>
              <p:nvPr/>
            </p:nvSpPr>
            <p:spPr bwMode="auto">
              <a:xfrm>
                <a:off x="4467" y="2568"/>
                <a:ext cx="424" cy="30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1" name="Oval 43"/>
              <p:cNvSpPr>
                <a:spLocks noChangeArrowheads="1"/>
              </p:cNvSpPr>
              <p:nvPr/>
            </p:nvSpPr>
            <p:spPr bwMode="auto">
              <a:xfrm>
                <a:off x="4558" y="2614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FF00FF">
                      <a:gamma/>
                      <a:shade val="26275"/>
                      <a:invGamma/>
                    </a:srgbClr>
                  </a:gs>
                  <a:gs pos="100000">
                    <a:srgbClr val="FF00FF">
                      <a:alpha val="75999"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rgbClr val="80008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2" name="AutoShape 44"/>
              <p:cNvSpPr>
                <a:spLocks noChangeArrowheads="1"/>
              </p:cNvSpPr>
              <p:nvPr/>
            </p:nvSpPr>
            <p:spPr bwMode="auto">
              <a:xfrm rot="5217736">
                <a:off x="4614" y="2421"/>
                <a:ext cx="126" cy="419"/>
              </a:xfrm>
              <a:prstGeom prst="moon">
                <a:avLst>
                  <a:gd name="adj" fmla="val 3294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3" name="Oval 45"/>
              <p:cNvSpPr>
                <a:spLocks noChangeArrowheads="1"/>
              </p:cNvSpPr>
              <p:nvPr/>
            </p:nvSpPr>
            <p:spPr bwMode="auto">
              <a:xfrm>
                <a:off x="4558" y="2659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4" name="Oval 46"/>
              <p:cNvSpPr>
                <a:spLocks noChangeArrowheads="1"/>
              </p:cNvSpPr>
              <p:nvPr/>
            </p:nvSpPr>
            <p:spPr bwMode="auto">
              <a:xfrm>
                <a:off x="4195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5" name="Oval 47"/>
              <p:cNvSpPr>
                <a:spLocks noChangeArrowheads="1"/>
              </p:cNvSpPr>
              <p:nvPr/>
            </p:nvSpPr>
            <p:spPr bwMode="auto">
              <a:xfrm>
                <a:off x="4739" y="2704"/>
                <a:ext cx="61" cy="61"/>
              </a:xfrm>
              <a:prstGeom prst="ellipse">
                <a:avLst/>
              </a:prstGeom>
              <a:solidFill>
                <a:schemeClr val="bg1">
                  <a:alpha val="55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456" name="Group 48"/>
          <p:cNvGrpSpPr>
            <a:grpSpLocks/>
          </p:cNvGrpSpPr>
          <p:nvPr/>
        </p:nvGrpSpPr>
        <p:grpSpPr bwMode="auto">
          <a:xfrm>
            <a:off x="755650" y="5521325"/>
            <a:ext cx="1862138" cy="960438"/>
            <a:chOff x="3703" y="3430"/>
            <a:chExt cx="1173" cy="605"/>
          </a:xfrm>
        </p:grpSpPr>
        <p:grpSp>
          <p:nvGrpSpPr>
            <p:cNvPr id="17457" name="Group 49"/>
            <p:cNvGrpSpPr>
              <a:grpSpLocks/>
            </p:cNvGrpSpPr>
            <p:nvPr/>
          </p:nvGrpSpPr>
          <p:grpSpPr bwMode="auto">
            <a:xfrm>
              <a:off x="3703" y="3430"/>
              <a:ext cx="1127" cy="605"/>
              <a:chOff x="1383" y="2750"/>
              <a:chExt cx="817" cy="544"/>
            </a:xfrm>
          </p:grpSpPr>
          <p:sp>
            <p:nvSpPr>
              <p:cNvPr id="17458" name="Oval 50"/>
              <p:cNvSpPr>
                <a:spLocks noChangeArrowheads="1"/>
              </p:cNvSpPr>
              <p:nvPr/>
            </p:nvSpPr>
            <p:spPr bwMode="auto">
              <a:xfrm>
                <a:off x="1383" y="2750"/>
                <a:ext cx="817" cy="544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0033CC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59" name="Line 51"/>
              <p:cNvSpPr>
                <a:spLocks noChangeShapeType="1"/>
              </p:cNvSpPr>
              <p:nvPr/>
            </p:nvSpPr>
            <p:spPr bwMode="auto">
              <a:xfrm flipV="1">
                <a:off x="1655" y="3158"/>
                <a:ext cx="272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460" name="Oval 52"/>
            <p:cNvSpPr>
              <a:spLocks noChangeArrowheads="1"/>
            </p:cNvSpPr>
            <p:nvPr/>
          </p:nvSpPr>
          <p:spPr bwMode="auto">
            <a:xfrm>
              <a:off x="3878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1" name="Oval 53"/>
            <p:cNvSpPr>
              <a:spLocks noChangeArrowheads="1"/>
            </p:cNvSpPr>
            <p:nvPr/>
          </p:nvSpPr>
          <p:spPr bwMode="auto">
            <a:xfrm>
              <a:off x="3968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2" name="AutoShape 54"/>
            <p:cNvSpPr>
              <a:spLocks noChangeArrowheads="1"/>
            </p:cNvSpPr>
            <p:nvPr/>
          </p:nvSpPr>
          <p:spPr bwMode="auto">
            <a:xfrm rot="5217736">
              <a:off x="4025" y="3366"/>
              <a:ext cx="126" cy="421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3" name="Oval 55"/>
            <p:cNvSpPr>
              <a:spLocks noChangeArrowheads="1"/>
            </p:cNvSpPr>
            <p:nvPr/>
          </p:nvSpPr>
          <p:spPr bwMode="auto">
            <a:xfrm>
              <a:off x="3968" y="356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4" name="Oval 56"/>
            <p:cNvSpPr>
              <a:spLocks noChangeArrowheads="1"/>
            </p:cNvSpPr>
            <p:nvPr/>
          </p:nvSpPr>
          <p:spPr bwMode="auto">
            <a:xfrm>
              <a:off x="4422" y="3520"/>
              <a:ext cx="424" cy="30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4513" y="3566"/>
              <a:ext cx="227" cy="226"/>
            </a:xfrm>
            <a:prstGeom prst="ellipse">
              <a:avLst/>
            </a:prstGeom>
            <a:gradFill rotWithShape="1">
              <a:gsLst>
                <a:gs pos="0">
                  <a:srgbClr val="FF00FF">
                    <a:gamma/>
                    <a:shade val="26275"/>
                    <a:invGamma/>
                  </a:srgbClr>
                </a:gs>
                <a:gs pos="100000">
                  <a:srgbClr val="FF00FF">
                    <a:alpha val="75999"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6" name="AutoShape 58"/>
            <p:cNvSpPr>
              <a:spLocks noChangeArrowheads="1"/>
            </p:cNvSpPr>
            <p:nvPr/>
          </p:nvSpPr>
          <p:spPr bwMode="auto">
            <a:xfrm rot="5217736">
              <a:off x="4569" y="3373"/>
              <a:ext cx="126" cy="419"/>
            </a:xfrm>
            <a:prstGeom prst="moon">
              <a:avLst>
                <a:gd name="adj" fmla="val 329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4513" y="3611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8" name="Oval 60"/>
            <p:cNvSpPr>
              <a:spLocks noChangeArrowheads="1"/>
            </p:cNvSpPr>
            <p:nvPr/>
          </p:nvSpPr>
          <p:spPr bwMode="auto">
            <a:xfrm>
              <a:off x="4150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9" name="Oval 61"/>
            <p:cNvSpPr>
              <a:spLocks noChangeArrowheads="1"/>
            </p:cNvSpPr>
            <p:nvPr/>
          </p:nvSpPr>
          <p:spPr bwMode="auto">
            <a:xfrm>
              <a:off x="4694" y="3656"/>
              <a:ext cx="61" cy="61"/>
            </a:xfrm>
            <a:prstGeom prst="ellipse">
              <a:avLst/>
            </a:prstGeom>
            <a:solidFill>
              <a:schemeClr val="bg1">
                <a:alpha val="5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470" name="Group 62"/>
            <p:cNvGrpSpPr>
              <a:grpSpLocks/>
            </p:cNvGrpSpPr>
            <p:nvPr/>
          </p:nvGrpSpPr>
          <p:grpSpPr bwMode="auto">
            <a:xfrm>
              <a:off x="3878" y="3538"/>
              <a:ext cx="454" cy="317"/>
              <a:chOff x="3878" y="3521"/>
              <a:chExt cx="363" cy="272"/>
            </a:xfrm>
          </p:grpSpPr>
          <p:sp>
            <p:nvSpPr>
              <p:cNvPr id="17471" name="Oval 63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72" name="Freeform 64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473" name="Group 65"/>
            <p:cNvGrpSpPr>
              <a:grpSpLocks/>
            </p:cNvGrpSpPr>
            <p:nvPr/>
          </p:nvGrpSpPr>
          <p:grpSpPr bwMode="auto">
            <a:xfrm>
              <a:off x="4422" y="3538"/>
              <a:ext cx="454" cy="317"/>
              <a:chOff x="3878" y="3521"/>
              <a:chExt cx="363" cy="272"/>
            </a:xfrm>
          </p:grpSpPr>
          <p:sp>
            <p:nvSpPr>
              <p:cNvPr id="17474" name="Oval 66"/>
              <p:cNvSpPr>
                <a:spLocks noChangeArrowheads="1"/>
              </p:cNvSpPr>
              <p:nvPr/>
            </p:nvSpPr>
            <p:spPr bwMode="auto">
              <a:xfrm>
                <a:off x="3878" y="3521"/>
                <a:ext cx="363" cy="27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75" name="Freeform 67"/>
              <p:cNvSpPr>
                <a:spLocks/>
              </p:cNvSpPr>
              <p:nvPr/>
            </p:nvSpPr>
            <p:spPr bwMode="auto">
              <a:xfrm>
                <a:off x="3878" y="3612"/>
                <a:ext cx="363" cy="52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136" y="7"/>
                  </a:cxn>
                  <a:cxn ang="0">
                    <a:pos x="272" y="7"/>
                  </a:cxn>
                  <a:cxn ang="0">
                    <a:pos x="363" y="52"/>
                  </a:cxn>
                </a:cxnLst>
                <a:rect l="0" t="0" r="r" b="b"/>
                <a:pathLst>
                  <a:path w="363" h="52">
                    <a:moveTo>
                      <a:pt x="0" y="52"/>
                    </a:moveTo>
                    <a:cubicBezTo>
                      <a:pt x="45" y="33"/>
                      <a:pt x="91" y="14"/>
                      <a:pt x="136" y="7"/>
                    </a:cubicBezTo>
                    <a:cubicBezTo>
                      <a:pt x="181" y="0"/>
                      <a:pt x="234" y="0"/>
                      <a:pt x="272" y="7"/>
                    </a:cubicBezTo>
                    <a:cubicBezTo>
                      <a:pt x="310" y="14"/>
                      <a:pt x="348" y="45"/>
                      <a:pt x="363" y="5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7476" name="Group 68"/>
          <p:cNvGrpSpPr>
            <a:grpSpLocks/>
          </p:cNvGrpSpPr>
          <p:nvPr/>
        </p:nvGrpSpPr>
        <p:grpSpPr bwMode="auto">
          <a:xfrm>
            <a:off x="2124075" y="4729163"/>
            <a:ext cx="1368425" cy="649287"/>
            <a:chOff x="4740" y="2840"/>
            <a:chExt cx="862" cy="409"/>
          </a:xfrm>
        </p:grpSpPr>
        <p:sp>
          <p:nvSpPr>
            <p:cNvPr id="17477" name="AutoShape 69"/>
            <p:cNvSpPr>
              <a:spLocks noChangeArrowheads="1"/>
            </p:cNvSpPr>
            <p:nvPr/>
          </p:nvSpPr>
          <p:spPr bwMode="auto">
            <a:xfrm>
              <a:off x="4740" y="2840"/>
              <a:ext cx="862" cy="409"/>
            </a:xfrm>
            <a:prstGeom prst="wedgeRoundRectCallout">
              <a:avLst>
                <a:gd name="adj1" fmla="val -43736"/>
                <a:gd name="adj2" fmla="val 70051"/>
                <a:gd name="adj3" fmla="val 16667"/>
              </a:avLst>
            </a:prstGeom>
            <a:gradFill rotWithShape="1">
              <a:gsLst>
                <a:gs pos="0">
                  <a:srgbClr val="B2C9EC"/>
                </a:gs>
                <a:gs pos="100000">
                  <a:srgbClr val="B2C9EC">
                    <a:gamma/>
                    <a:shade val="86667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17478" name="AutoShape 70"/>
            <p:cNvSpPr>
              <a:spLocks noChangeArrowheads="1"/>
            </p:cNvSpPr>
            <p:nvPr/>
          </p:nvSpPr>
          <p:spPr bwMode="auto">
            <a:xfrm>
              <a:off x="4740" y="2840"/>
              <a:ext cx="862" cy="27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78999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79" name="Text Box 71"/>
            <p:cNvSpPr txBox="1">
              <a:spLocks noChangeArrowheads="1"/>
            </p:cNvSpPr>
            <p:nvPr/>
          </p:nvSpPr>
          <p:spPr bwMode="auto">
            <a:xfrm>
              <a:off x="4830" y="2840"/>
              <a:ext cx="72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/>
                <a:t>THANK YOU!</a:t>
              </a:r>
              <a:endParaRPr 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17415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2027</TotalTime>
  <Words>417</Words>
  <Application>Microsoft PowerPoint</Application>
  <PresentationFormat>On-screen Show (4:3)</PresentationFormat>
  <Paragraphs>138</Paragraphs>
  <Slides>12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Plantilla de diseño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Diseño predeterminado</vt:lpstr>
      <vt:lpstr>ChemWindow Document</vt:lpstr>
      <vt:lpstr>Diapositiva 1</vt:lpstr>
      <vt:lpstr>Diapositiva 2</vt:lpstr>
      <vt:lpstr>Diapositiva 3</vt:lpstr>
      <vt:lpstr>Diapositiva 4</vt:lpstr>
      <vt:lpstr>OVERVIEW</vt:lpstr>
      <vt:lpstr>MOLECULAR RENDERINGS</vt:lpstr>
      <vt:lpstr>Diapositiva 7</vt:lpstr>
      <vt:lpstr>Building our first molecule</vt:lpstr>
      <vt:lpstr>Diapositiva 9</vt:lpstr>
      <vt:lpstr>Putting the four steps to work</vt:lpstr>
      <vt:lpstr>Diapositiva 11</vt:lpstr>
      <vt:lpstr>TO ORDER THE  COMPLETE LECTURE: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Miguel E. Alonso</dc:creator>
  <cp:lastModifiedBy>Miguel E. Alonso</cp:lastModifiedBy>
  <cp:revision>17</cp:revision>
  <dcterms:created xsi:type="dcterms:W3CDTF">2011-04-24T10:00:42Z</dcterms:created>
  <dcterms:modified xsi:type="dcterms:W3CDTF">2011-05-30T17:31:10Z</dcterms:modified>
</cp:coreProperties>
</file>