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FF66"/>
    <a:srgbClr val="CCCC00"/>
    <a:srgbClr val="FFFF00"/>
    <a:srgbClr val="FF3300"/>
    <a:srgbClr val="DDDDDD"/>
    <a:srgbClr val="00FFFF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02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B9086-5968-42C4-89A7-ADD14E93B3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8915B-73E9-4CA6-9818-1C9F895773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EC1DC-4E8C-47AF-B091-7A334201D8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CA595-7EFB-49C1-BD44-A7E5D3AF53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D198C-6C72-4AA4-ABB1-D87E920867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59424-BEB0-4217-AF2B-B5DCFF7DAE1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0B5D6-C408-4E7B-BA75-724379F362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9BA6A-8CC8-4C9E-9884-385C6F5AAAB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02942-121C-430C-8813-08EEB034C7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AD6F6-948D-4F01-B635-E29FA17CE4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E0AA2-16D6-4DDF-AAC5-44582663ED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15E4D6-FD14-49B3-82EE-D610875F04D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slide" Target="slide1.xml"/><Relationship Id="rId5" Type="http://schemas.openxmlformats.org/officeDocument/2006/relationships/slide" Target="slide12.xml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10" Type="http://schemas.openxmlformats.org/officeDocument/2006/relationships/slide" Target="slide1.xml"/><Relationship Id="rId4" Type="http://schemas.openxmlformats.org/officeDocument/2006/relationships/oleObject" Target="../embeddings/oleObject8.bin"/><Relationship Id="rId9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oleObject" Target="../embeddings/oleObject13.bin"/><Relationship Id="rId7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1692275" y="908050"/>
            <a:ext cx="6696075" cy="5400675"/>
            <a:chOff x="1066" y="527"/>
            <a:chExt cx="4218" cy="3402"/>
          </a:xfrm>
        </p:grpSpPr>
        <p:sp>
          <p:nvSpPr>
            <p:cNvPr id="3075" name="AutoShape 3"/>
            <p:cNvSpPr>
              <a:spLocks noChangeArrowheads="1"/>
            </p:cNvSpPr>
            <p:nvPr/>
          </p:nvSpPr>
          <p:spPr bwMode="auto">
            <a:xfrm rot="-1761764">
              <a:off x="1066" y="527"/>
              <a:ext cx="2767" cy="3311"/>
            </a:xfrm>
            <a:prstGeom prst="moon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alpha val="25999"/>
                  </a:schemeClr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076" name="Group 4"/>
            <p:cNvGrpSpPr>
              <a:grpSpLocks/>
            </p:cNvGrpSpPr>
            <p:nvPr/>
          </p:nvGrpSpPr>
          <p:grpSpPr bwMode="auto">
            <a:xfrm>
              <a:off x="3651" y="2931"/>
              <a:ext cx="1633" cy="998"/>
              <a:chOff x="431" y="2795"/>
              <a:chExt cx="1633" cy="998"/>
            </a:xfrm>
          </p:grpSpPr>
          <p:grpSp>
            <p:nvGrpSpPr>
              <p:cNvPr id="3077" name="Group 5"/>
              <p:cNvGrpSpPr>
                <a:grpSpLocks/>
              </p:cNvGrpSpPr>
              <p:nvPr/>
            </p:nvGrpSpPr>
            <p:grpSpPr bwMode="auto">
              <a:xfrm>
                <a:off x="431" y="2795"/>
                <a:ext cx="1633" cy="998"/>
                <a:chOff x="929" y="1661"/>
                <a:chExt cx="3515" cy="1633"/>
              </a:xfrm>
            </p:grpSpPr>
            <p:grpSp>
              <p:nvGrpSpPr>
                <p:cNvPr id="3078" name="Group 6"/>
                <p:cNvGrpSpPr>
                  <a:grpSpLocks/>
                </p:cNvGrpSpPr>
                <p:nvPr/>
              </p:nvGrpSpPr>
              <p:grpSpPr bwMode="auto">
                <a:xfrm>
                  <a:off x="1156" y="1661"/>
                  <a:ext cx="3288" cy="1043"/>
                  <a:chOff x="0" y="1661"/>
                  <a:chExt cx="3288" cy="1043"/>
                </a:xfrm>
              </p:grpSpPr>
              <p:sp>
                <p:nvSpPr>
                  <p:cNvPr id="3079" name="Oval 7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661"/>
                    <a:ext cx="3288" cy="998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CC"/>
                      </a:gs>
                      <a:gs pos="100000">
                        <a:srgbClr val="000066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080" name="AutoShape 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440" y="221"/>
                    <a:ext cx="408" cy="3288"/>
                  </a:xfrm>
                  <a:prstGeom prst="moon">
                    <a:avLst>
                      <a:gd name="adj" fmla="val 22792"/>
                    </a:avLst>
                  </a:prstGeom>
                  <a:gradFill rotWithShape="1">
                    <a:gsLst>
                      <a:gs pos="0">
                        <a:schemeClr val="accent1">
                          <a:alpha val="39999"/>
                        </a:schemeClr>
                      </a:gs>
                      <a:gs pos="100000">
                        <a:schemeClr val="accent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081" name="Oval 9"/>
                  <p:cNvSpPr>
                    <a:spLocks noChangeArrowheads="1"/>
                  </p:cNvSpPr>
                  <p:nvPr/>
                </p:nvSpPr>
                <p:spPr bwMode="auto">
                  <a:xfrm rot="981100">
                    <a:off x="0" y="2296"/>
                    <a:ext cx="657" cy="2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alpha val="53999"/>
                        </a:schemeClr>
                      </a:gs>
                      <a:gs pos="10000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082" name="Oval 10"/>
                  <p:cNvSpPr>
                    <a:spLocks noChangeArrowheads="1"/>
                  </p:cNvSpPr>
                  <p:nvPr/>
                </p:nvSpPr>
                <p:spPr bwMode="auto">
                  <a:xfrm rot="-160436">
                    <a:off x="1292" y="2523"/>
                    <a:ext cx="862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CCFF">
                          <a:alpha val="48000"/>
                        </a:srgbClr>
                      </a:gs>
                      <a:gs pos="100000">
                        <a:srgbClr val="00CCFF">
                          <a:gamma/>
                          <a:shade val="46275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083" name="Oval 11"/>
                  <p:cNvSpPr>
                    <a:spLocks noChangeArrowheads="1"/>
                  </p:cNvSpPr>
                  <p:nvPr/>
                </p:nvSpPr>
                <p:spPr bwMode="auto">
                  <a:xfrm rot="604836">
                    <a:off x="2381" y="1797"/>
                    <a:ext cx="862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alpha val="78000"/>
                        </a:schemeClr>
                      </a:gs>
                      <a:gs pos="10000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084" name="Oval 12"/>
                <p:cNvSpPr>
                  <a:spLocks noChangeArrowheads="1"/>
                </p:cNvSpPr>
                <p:nvPr/>
              </p:nvSpPr>
              <p:spPr bwMode="auto">
                <a:xfrm>
                  <a:off x="929" y="2840"/>
                  <a:ext cx="2586" cy="45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085" name="Text Box 13"/>
              <p:cNvSpPr txBox="1">
                <a:spLocks noChangeArrowheads="1"/>
              </p:cNvSpPr>
              <p:nvPr/>
            </p:nvSpPr>
            <p:spPr bwMode="auto">
              <a:xfrm>
                <a:off x="612" y="2931"/>
                <a:ext cx="1406" cy="3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600">
                    <a:solidFill>
                      <a:srgbClr val="66FFFF"/>
                    </a:solidFill>
                    <a:latin typeface="Comic Sans MS" pitchFamily="66" charset="0"/>
                  </a:rPr>
                  <a:t>SELF.ORG.CHEM LECTURES</a:t>
                </a:r>
                <a:endParaRPr lang="en-US" sz="1600">
                  <a:solidFill>
                    <a:srgbClr val="66FFFF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2195513" y="908050"/>
            <a:ext cx="46799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THIS SAMPLE PRESENTATION IS</a:t>
            </a:r>
          </a:p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13 SLIDES LONG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2555875" y="2132013"/>
            <a:ext cx="3959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FFFF"/>
                </a:solidFill>
              </a:rPr>
              <a:t>ABOUT 6 MIN READING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1619250" y="2852738"/>
            <a:ext cx="64817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>
                <a:solidFill>
                  <a:schemeClr val="bg1"/>
                </a:solidFill>
              </a:rPr>
              <a:t>EFFECTS AND SLIDES ADVANCE ARE AUTOMATIC EXCEPT  WHEN INSTRUCTED TO CLICK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1331913" y="3716338"/>
            <a:ext cx="65532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>
                <a:solidFill>
                  <a:schemeClr val="bg1"/>
                </a:solidFill>
              </a:rPr>
              <a:t>HOWEVER, IN THE FULL LECTURE THESE ARE MANUALLY ACTIVATED FOR COMPLETE CONTROL BY LECTURER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48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48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6" grpId="0"/>
      <p:bldP spid="3087" grpId="0"/>
      <p:bldP spid="3088" grpId="0"/>
      <p:bldP spid="308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1692275" y="908050"/>
            <a:ext cx="6696075" cy="5400675"/>
            <a:chOff x="1066" y="527"/>
            <a:chExt cx="4218" cy="3402"/>
          </a:xfrm>
        </p:grpSpPr>
        <p:sp>
          <p:nvSpPr>
            <p:cNvPr id="5123" name="AutoShape 3"/>
            <p:cNvSpPr>
              <a:spLocks noChangeArrowheads="1"/>
            </p:cNvSpPr>
            <p:nvPr/>
          </p:nvSpPr>
          <p:spPr bwMode="auto">
            <a:xfrm rot="-1761764">
              <a:off x="1066" y="527"/>
              <a:ext cx="2767" cy="3311"/>
            </a:xfrm>
            <a:prstGeom prst="moon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alpha val="25999"/>
                  </a:schemeClr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124" name="Group 4"/>
            <p:cNvGrpSpPr>
              <a:grpSpLocks/>
            </p:cNvGrpSpPr>
            <p:nvPr/>
          </p:nvGrpSpPr>
          <p:grpSpPr bwMode="auto">
            <a:xfrm>
              <a:off x="3651" y="2931"/>
              <a:ext cx="1633" cy="998"/>
              <a:chOff x="431" y="2795"/>
              <a:chExt cx="1633" cy="998"/>
            </a:xfrm>
          </p:grpSpPr>
          <p:grpSp>
            <p:nvGrpSpPr>
              <p:cNvPr id="5125" name="Group 5"/>
              <p:cNvGrpSpPr>
                <a:grpSpLocks/>
              </p:cNvGrpSpPr>
              <p:nvPr/>
            </p:nvGrpSpPr>
            <p:grpSpPr bwMode="auto">
              <a:xfrm>
                <a:off x="431" y="2795"/>
                <a:ext cx="1633" cy="998"/>
                <a:chOff x="929" y="1661"/>
                <a:chExt cx="3515" cy="1633"/>
              </a:xfrm>
            </p:grpSpPr>
            <p:grpSp>
              <p:nvGrpSpPr>
                <p:cNvPr id="5126" name="Group 6"/>
                <p:cNvGrpSpPr>
                  <a:grpSpLocks/>
                </p:cNvGrpSpPr>
                <p:nvPr/>
              </p:nvGrpSpPr>
              <p:grpSpPr bwMode="auto">
                <a:xfrm>
                  <a:off x="1156" y="1661"/>
                  <a:ext cx="3288" cy="1043"/>
                  <a:chOff x="0" y="1661"/>
                  <a:chExt cx="3288" cy="1043"/>
                </a:xfrm>
              </p:grpSpPr>
              <p:sp>
                <p:nvSpPr>
                  <p:cNvPr id="5127" name="Oval 7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661"/>
                    <a:ext cx="3288" cy="998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CC"/>
                      </a:gs>
                      <a:gs pos="100000">
                        <a:srgbClr val="000066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128" name="AutoShape 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440" y="221"/>
                    <a:ext cx="408" cy="3288"/>
                  </a:xfrm>
                  <a:prstGeom prst="moon">
                    <a:avLst>
                      <a:gd name="adj" fmla="val 22792"/>
                    </a:avLst>
                  </a:prstGeom>
                  <a:gradFill rotWithShape="1">
                    <a:gsLst>
                      <a:gs pos="0">
                        <a:schemeClr val="accent1">
                          <a:alpha val="39999"/>
                        </a:schemeClr>
                      </a:gs>
                      <a:gs pos="100000">
                        <a:schemeClr val="accent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129" name="Oval 9"/>
                  <p:cNvSpPr>
                    <a:spLocks noChangeArrowheads="1"/>
                  </p:cNvSpPr>
                  <p:nvPr/>
                </p:nvSpPr>
                <p:spPr bwMode="auto">
                  <a:xfrm rot="981100">
                    <a:off x="0" y="2296"/>
                    <a:ext cx="657" cy="2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alpha val="53999"/>
                        </a:schemeClr>
                      </a:gs>
                      <a:gs pos="10000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130" name="Oval 10"/>
                  <p:cNvSpPr>
                    <a:spLocks noChangeArrowheads="1"/>
                  </p:cNvSpPr>
                  <p:nvPr/>
                </p:nvSpPr>
                <p:spPr bwMode="auto">
                  <a:xfrm rot="-160436">
                    <a:off x="1292" y="2523"/>
                    <a:ext cx="862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CCFF">
                          <a:alpha val="48000"/>
                        </a:srgbClr>
                      </a:gs>
                      <a:gs pos="100000">
                        <a:srgbClr val="00CCFF">
                          <a:gamma/>
                          <a:shade val="46275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131" name="Oval 11"/>
                  <p:cNvSpPr>
                    <a:spLocks noChangeArrowheads="1"/>
                  </p:cNvSpPr>
                  <p:nvPr/>
                </p:nvSpPr>
                <p:spPr bwMode="auto">
                  <a:xfrm rot="604836">
                    <a:off x="2381" y="1797"/>
                    <a:ext cx="862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alpha val="78000"/>
                        </a:schemeClr>
                      </a:gs>
                      <a:gs pos="10000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132" name="Oval 12"/>
                <p:cNvSpPr>
                  <a:spLocks noChangeArrowheads="1"/>
                </p:cNvSpPr>
                <p:nvPr/>
              </p:nvSpPr>
              <p:spPr bwMode="auto">
                <a:xfrm>
                  <a:off x="929" y="2840"/>
                  <a:ext cx="2586" cy="45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133" name="Text Box 13"/>
              <p:cNvSpPr txBox="1">
                <a:spLocks noChangeArrowheads="1"/>
              </p:cNvSpPr>
              <p:nvPr/>
            </p:nvSpPr>
            <p:spPr bwMode="auto">
              <a:xfrm>
                <a:off x="612" y="2931"/>
                <a:ext cx="1406" cy="3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600">
                    <a:solidFill>
                      <a:srgbClr val="66FFFF"/>
                    </a:solidFill>
                    <a:latin typeface="Comic Sans MS" pitchFamily="66" charset="0"/>
                  </a:rPr>
                  <a:t>SELF.ORG.CHEM LECTURES</a:t>
                </a:r>
                <a:endParaRPr lang="en-US" sz="1600">
                  <a:solidFill>
                    <a:srgbClr val="66FFFF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-1116013" y="1844675"/>
            <a:ext cx="8426451" cy="3600450"/>
          </a:xfrm>
          <a:prstGeom prst="ellipse">
            <a:avLst/>
          </a:prstGeom>
          <a:gradFill rotWithShape="1">
            <a:gsLst>
              <a:gs pos="0">
                <a:schemeClr val="bg1">
                  <a:alpha val="57001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135" name="Group 15"/>
          <p:cNvGrpSpPr>
            <a:grpSpLocks/>
          </p:cNvGrpSpPr>
          <p:nvPr/>
        </p:nvGrpSpPr>
        <p:grpSpPr bwMode="auto">
          <a:xfrm>
            <a:off x="180975" y="2852738"/>
            <a:ext cx="5688013" cy="2663825"/>
            <a:chOff x="-159" y="1797"/>
            <a:chExt cx="3583" cy="1678"/>
          </a:xfrm>
        </p:grpSpPr>
        <p:sp>
          <p:nvSpPr>
            <p:cNvPr id="5136" name="Oval 16"/>
            <p:cNvSpPr>
              <a:spLocks noChangeArrowheads="1"/>
            </p:cNvSpPr>
            <p:nvPr/>
          </p:nvSpPr>
          <p:spPr bwMode="auto">
            <a:xfrm>
              <a:off x="136" y="1797"/>
              <a:ext cx="3288" cy="998"/>
            </a:xfrm>
            <a:prstGeom prst="ellipse">
              <a:avLst/>
            </a:prstGeom>
            <a:gradFill rotWithShape="1">
              <a:gsLst>
                <a:gs pos="0">
                  <a:srgbClr val="0033CC"/>
                </a:gs>
                <a:gs pos="100000">
                  <a:srgbClr val="000066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7" name="AutoShape 17"/>
            <p:cNvSpPr>
              <a:spLocks noChangeArrowheads="1"/>
            </p:cNvSpPr>
            <p:nvPr/>
          </p:nvSpPr>
          <p:spPr bwMode="auto">
            <a:xfrm rot="5400000">
              <a:off x="1576" y="357"/>
              <a:ext cx="408" cy="3288"/>
            </a:xfrm>
            <a:prstGeom prst="moon">
              <a:avLst>
                <a:gd name="adj" fmla="val 22792"/>
              </a:avLst>
            </a:prstGeom>
            <a:gradFill rotWithShape="1">
              <a:gsLst>
                <a:gs pos="0">
                  <a:schemeClr val="accent1">
                    <a:alpha val="39999"/>
                  </a:schemeClr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8" name="Oval 18"/>
            <p:cNvSpPr>
              <a:spLocks noChangeArrowheads="1"/>
            </p:cNvSpPr>
            <p:nvPr/>
          </p:nvSpPr>
          <p:spPr bwMode="auto">
            <a:xfrm rot="981100">
              <a:off x="136" y="2432"/>
              <a:ext cx="657" cy="21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3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9" name="Oval 19"/>
            <p:cNvSpPr>
              <a:spLocks noChangeArrowheads="1"/>
            </p:cNvSpPr>
            <p:nvPr/>
          </p:nvSpPr>
          <p:spPr bwMode="auto">
            <a:xfrm rot="604836">
              <a:off x="2517" y="1933"/>
              <a:ext cx="862" cy="18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8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40" name="Oval 20"/>
            <p:cNvSpPr>
              <a:spLocks noChangeArrowheads="1"/>
            </p:cNvSpPr>
            <p:nvPr/>
          </p:nvSpPr>
          <p:spPr bwMode="auto">
            <a:xfrm>
              <a:off x="-159" y="2976"/>
              <a:ext cx="2812" cy="49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7000"/>
                  </a:schemeClr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5141" name="Object 21"/>
          <p:cNvGraphicFramePr>
            <a:graphicFrameLocks noChangeAspect="1"/>
          </p:cNvGraphicFramePr>
          <p:nvPr>
            <p:ph idx="1"/>
          </p:nvPr>
        </p:nvGraphicFramePr>
        <p:xfrm>
          <a:off x="5076825" y="1052513"/>
          <a:ext cx="3265488" cy="2505075"/>
        </p:xfrm>
        <a:graphic>
          <a:graphicData uri="http://schemas.openxmlformats.org/presentationml/2006/ole">
            <p:oleObj spid="_x0000_s5141" name="Document" r:id="rId3" imgW="2209680" imgH="1695600" progId="ChemWindow.Document">
              <p:embed/>
            </p:oleObj>
          </a:graphicData>
        </a:graphic>
      </p:graphicFrame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900113" y="3068638"/>
            <a:ext cx="476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sz="2400" b="1">
                <a:solidFill>
                  <a:schemeClr val="accent1"/>
                </a:solidFill>
              </a:rPr>
              <a:t>COMMON FUNCTIONAL GROUPS IN ORGANIC COMPOUNDS</a:t>
            </a:r>
            <a:endParaRPr lang="en-US" sz="2400" b="1">
              <a:solidFill>
                <a:schemeClr val="accent1"/>
              </a:solidFill>
            </a:endParaRPr>
          </a:p>
        </p:txBody>
      </p:sp>
      <p:grpSp>
        <p:nvGrpSpPr>
          <p:cNvPr id="5143" name="Group 23"/>
          <p:cNvGrpSpPr>
            <a:grpSpLocks/>
          </p:cNvGrpSpPr>
          <p:nvPr/>
        </p:nvGrpSpPr>
        <p:grpSpPr bwMode="auto">
          <a:xfrm>
            <a:off x="250825" y="188913"/>
            <a:ext cx="1619250" cy="647700"/>
            <a:chOff x="0" y="119"/>
            <a:chExt cx="1020" cy="408"/>
          </a:xfrm>
        </p:grpSpPr>
        <p:grpSp>
          <p:nvGrpSpPr>
            <p:cNvPr id="5144" name="Group 24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5145" name="Group 25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5146" name="Oval 26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47" name="Oval 27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48" name="Oval 28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49" name="AutoShape 29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150" name="Text Box 30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5151" name="Oval 31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52" name="Text Box 32"/>
          <p:cNvSpPr txBox="1">
            <a:spLocks noChangeArrowheads="1"/>
          </p:cNvSpPr>
          <p:nvPr/>
        </p:nvSpPr>
        <p:spPr bwMode="auto">
          <a:xfrm>
            <a:off x="5364163" y="6165850"/>
            <a:ext cx="35290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>
                <a:solidFill>
                  <a:schemeClr val="bg1"/>
                </a:solidFill>
              </a:rPr>
              <a:t>© Miguel E. Alonso-Amelot 2011</a:t>
            </a:r>
            <a:endParaRPr lang="en-US" sz="1600">
              <a:solidFill>
                <a:schemeClr val="bg1"/>
              </a:solidFill>
            </a:endParaRPr>
          </a:p>
        </p:txBody>
      </p:sp>
      <p:sp>
        <p:nvSpPr>
          <p:cNvPr id="5153" name="Text Box 33"/>
          <p:cNvSpPr txBox="1">
            <a:spLocks noChangeArrowheads="1"/>
          </p:cNvSpPr>
          <p:nvPr/>
        </p:nvSpPr>
        <p:spPr bwMode="auto">
          <a:xfrm>
            <a:off x="611188" y="5661025"/>
            <a:ext cx="4608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i="1">
                <a:solidFill>
                  <a:srgbClr val="00FFFF"/>
                </a:solidFill>
              </a:rPr>
              <a:t>LECTURE SAMPLE</a:t>
            </a:r>
            <a:endParaRPr lang="en-US" sz="2400" i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/>
      <p:bldP spid="5152" grpId="0" autoUpdateAnimBg="0"/>
      <p:bldP spid="5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2"/>
          <p:cNvSpPr>
            <a:spLocks noChangeArrowheads="1"/>
          </p:cNvSpPr>
          <p:nvPr/>
        </p:nvSpPr>
        <p:spPr bwMode="auto">
          <a:xfrm>
            <a:off x="0" y="4624388"/>
            <a:ext cx="4572000" cy="2232025"/>
          </a:xfrm>
          <a:prstGeom prst="ellipse">
            <a:avLst/>
          </a:prstGeom>
          <a:gradFill rotWithShape="1">
            <a:gsLst>
              <a:gs pos="0">
                <a:schemeClr val="accent1">
                  <a:alpha val="91000"/>
                </a:schemeClr>
              </a:gs>
              <a:gs pos="100000">
                <a:schemeClr val="accent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147" name="Group 3"/>
          <p:cNvGrpSpPr>
            <a:grpSpLocks/>
          </p:cNvGrpSpPr>
          <p:nvPr/>
        </p:nvGrpSpPr>
        <p:grpSpPr bwMode="auto">
          <a:xfrm>
            <a:off x="971550" y="5229225"/>
            <a:ext cx="2592388" cy="1628775"/>
            <a:chOff x="612" y="3294"/>
            <a:chExt cx="1633" cy="1026"/>
          </a:xfrm>
        </p:grpSpPr>
        <p:grpSp>
          <p:nvGrpSpPr>
            <p:cNvPr id="6148" name="Group 4"/>
            <p:cNvGrpSpPr>
              <a:grpSpLocks/>
            </p:cNvGrpSpPr>
            <p:nvPr/>
          </p:nvGrpSpPr>
          <p:grpSpPr bwMode="auto">
            <a:xfrm>
              <a:off x="612" y="3322"/>
              <a:ext cx="1633" cy="998"/>
              <a:chOff x="929" y="1661"/>
              <a:chExt cx="3515" cy="1633"/>
            </a:xfrm>
          </p:grpSpPr>
          <p:grpSp>
            <p:nvGrpSpPr>
              <p:cNvPr id="6149" name="Group 5"/>
              <p:cNvGrpSpPr>
                <a:grpSpLocks/>
              </p:cNvGrpSpPr>
              <p:nvPr/>
            </p:nvGrpSpPr>
            <p:grpSpPr bwMode="auto">
              <a:xfrm>
                <a:off x="1156" y="1661"/>
                <a:ext cx="3288" cy="1043"/>
                <a:chOff x="0" y="1661"/>
                <a:chExt cx="3288" cy="1043"/>
              </a:xfrm>
            </p:grpSpPr>
            <p:sp>
              <p:nvSpPr>
                <p:cNvPr id="6150" name="Oval 6"/>
                <p:cNvSpPr>
                  <a:spLocks noChangeArrowheads="1"/>
                </p:cNvSpPr>
                <p:nvPr/>
              </p:nvSpPr>
              <p:spPr bwMode="auto">
                <a:xfrm>
                  <a:off x="0" y="1661"/>
                  <a:ext cx="3288" cy="99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/>
                    </a:gs>
                    <a:gs pos="100000">
                      <a:srgbClr val="000066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51" name="AutoShape 7"/>
                <p:cNvSpPr>
                  <a:spLocks noChangeArrowheads="1"/>
                </p:cNvSpPr>
                <p:nvPr/>
              </p:nvSpPr>
              <p:spPr bwMode="auto">
                <a:xfrm rot="5400000">
                  <a:off x="1440" y="221"/>
                  <a:ext cx="408" cy="3288"/>
                </a:xfrm>
                <a:prstGeom prst="moon">
                  <a:avLst>
                    <a:gd name="adj" fmla="val 22792"/>
                  </a:avLst>
                </a:prstGeom>
                <a:gradFill rotWithShape="1">
                  <a:gsLst>
                    <a:gs pos="0">
                      <a:schemeClr val="accent1">
                        <a:alpha val="39999"/>
                      </a:schemeClr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52" name="Oval 8"/>
                <p:cNvSpPr>
                  <a:spLocks noChangeArrowheads="1"/>
                </p:cNvSpPr>
                <p:nvPr/>
              </p:nvSpPr>
              <p:spPr bwMode="auto">
                <a:xfrm rot="981100">
                  <a:off x="0" y="2296"/>
                  <a:ext cx="657" cy="21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53999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53" name="Oval 9"/>
                <p:cNvSpPr>
                  <a:spLocks noChangeArrowheads="1"/>
                </p:cNvSpPr>
                <p:nvPr/>
              </p:nvSpPr>
              <p:spPr bwMode="auto">
                <a:xfrm rot="-160436">
                  <a:off x="1292" y="2523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CCFF">
                        <a:alpha val="48000"/>
                      </a:srgbClr>
                    </a:gs>
                    <a:gs pos="100000">
                      <a:srgbClr val="00CC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54" name="Oval 10"/>
                <p:cNvSpPr>
                  <a:spLocks noChangeArrowheads="1"/>
                </p:cNvSpPr>
                <p:nvPr/>
              </p:nvSpPr>
              <p:spPr bwMode="auto">
                <a:xfrm rot="604836">
                  <a:off x="2381" y="1797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8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6155" name="Oval 11"/>
              <p:cNvSpPr>
                <a:spLocks noChangeArrowheads="1"/>
              </p:cNvSpPr>
              <p:nvPr/>
            </p:nvSpPr>
            <p:spPr bwMode="auto">
              <a:xfrm>
                <a:off x="929" y="2840"/>
                <a:ext cx="2586" cy="45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156" name="Oval 12"/>
            <p:cNvSpPr>
              <a:spLocks noChangeArrowheads="1"/>
            </p:cNvSpPr>
            <p:nvPr/>
          </p:nvSpPr>
          <p:spPr bwMode="auto">
            <a:xfrm>
              <a:off x="1292" y="3294"/>
              <a:ext cx="363" cy="136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alpha val="69000"/>
                  </a:srgbClr>
                </a:gs>
                <a:gs pos="100000">
                  <a:srgbClr val="FF66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2555875" y="393382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PROBLEM SHEET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051050" y="2276475"/>
            <a:ext cx="51133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DETAILED SCRIPT TEXT  FOR EACH SLIDE TO BE USED BY LECTURER IN CLASS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6160" name="Group 16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6161" name="Group 17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6162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6163" name="Oval 19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64" name="Oval 20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65" name="Oval 21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66" name="AutoShape 22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6167" name="Text Box 23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6168" name="Oval 24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2195513" y="3284538"/>
            <a:ext cx="4537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INSTRUCTIONS FOR BEST RESULTS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170" name="Text Box 26"/>
          <p:cNvSpPr txBox="1">
            <a:spLocks noChangeArrowheads="1"/>
          </p:cNvSpPr>
          <p:nvPr/>
        </p:nvSpPr>
        <p:spPr bwMode="auto">
          <a:xfrm>
            <a:off x="1619250" y="1700213"/>
            <a:ext cx="554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21 INTERACTIVE SLIDES 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1258888" y="5489575"/>
            <a:ext cx="2232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>
                <a:solidFill>
                  <a:srgbClr val="66FFFF"/>
                </a:solidFill>
                <a:latin typeface="Comic Sans MS" pitchFamily="66" charset="0"/>
              </a:rPr>
              <a:t>SELF.ORG.CHEM LECTURES</a:t>
            </a:r>
            <a:endParaRPr lang="en-US" sz="1600">
              <a:solidFill>
                <a:srgbClr val="66FFFF"/>
              </a:solidFill>
              <a:latin typeface="Comic Sans MS" pitchFamily="66" charset="0"/>
            </a:endParaRPr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3</a:t>
            </a:r>
            <a:endParaRPr lang="en-US">
              <a:solidFill>
                <a:srgbClr val="66FFFF"/>
              </a:solidFill>
            </a:endParaRPr>
          </a:p>
        </p:txBody>
      </p:sp>
      <p:grpSp>
        <p:nvGrpSpPr>
          <p:cNvPr id="6174" name="Group 30"/>
          <p:cNvGrpSpPr>
            <a:grpSpLocks/>
          </p:cNvGrpSpPr>
          <p:nvPr/>
        </p:nvGrpSpPr>
        <p:grpSpPr bwMode="auto">
          <a:xfrm>
            <a:off x="5713413" y="5300663"/>
            <a:ext cx="2246312" cy="1336675"/>
            <a:chOff x="3599" y="3339"/>
            <a:chExt cx="1415" cy="842"/>
          </a:xfrm>
        </p:grpSpPr>
        <p:sp>
          <p:nvSpPr>
            <p:cNvPr id="6175" name="Oval 31"/>
            <p:cNvSpPr>
              <a:spLocks noChangeArrowheads="1"/>
            </p:cNvSpPr>
            <p:nvPr/>
          </p:nvSpPr>
          <p:spPr bwMode="auto">
            <a:xfrm>
              <a:off x="3599" y="3929"/>
              <a:ext cx="1127" cy="25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176" name="Group 32"/>
            <p:cNvGrpSpPr>
              <a:grpSpLocks/>
            </p:cNvGrpSpPr>
            <p:nvPr/>
          </p:nvGrpSpPr>
          <p:grpSpPr bwMode="auto">
            <a:xfrm>
              <a:off x="3871" y="3339"/>
              <a:ext cx="1143" cy="605"/>
              <a:chOff x="3748" y="2478"/>
              <a:chExt cx="1143" cy="605"/>
            </a:xfrm>
          </p:grpSpPr>
          <p:grpSp>
            <p:nvGrpSpPr>
              <p:cNvPr id="6177" name="Group 33"/>
              <p:cNvGrpSpPr>
                <a:grpSpLocks/>
              </p:cNvGrpSpPr>
              <p:nvPr/>
            </p:nvGrpSpPr>
            <p:grpSpPr bwMode="auto">
              <a:xfrm>
                <a:off x="3748" y="2478"/>
                <a:ext cx="1127" cy="605"/>
                <a:chOff x="1383" y="2750"/>
                <a:chExt cx="817" cy="544"/>
              </a:xfrm>
            </p:grpSpPr>
            <p:sp>
              <p:nvSpPr>
                <p:cNvPr id="6178" name="Oval 34"/>
                <p:cNvSpPr>
                  <a:spLocks noChangeArrowheads="1"/>
                </p:cNvSpPr>
                <p:nvPr/>
              </p:nvSpPr>
              <p:spPr bwMode="auto">
                <a:xfrm>
                  <a:off x="1383" y="2750"/>
                  <a:ext cx="817" cy="54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33CC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79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655" y="3158"/>
                  <a:ext cx="272" cy="4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180" name="Oval 36"/>
              <p:cNvSpPr>
                <a:spLocks noChangeArrowheads="1"/>
              </p:cNvSpPr>
              <p:nvPr/>
            </p:nvSpPr>
            <p:spPr bwMode="auto">
              <a:xfrm>
                <a:off x="3923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1" name="Oval 37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2" name="AutoShape 38"/>
              <p:cNvSpPr>
                <a:spLocks noChangeArrowheads="1"/>
              </p:cNvSpPr>
              <p:nvPr/>
            </p:nvSpPr>
            <p:spPr bwMode="auto">
              <a:xfrm rot="5217736">
                <a:off x="4070" y="2414"/>
                <a:ext cx="126" cy="421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3" name="Oval 39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4" name="Oval 40"/>
              <p:cNvSpPr>
                <a:spLocks noChangeArrowheads="1"/>
              </p:cNvSpPr>
              <p:nvPr/>
            </p:nvSpPr>
            <p:spPr bwMode="auto">
              <a:xfrm>
                <a:off x="4467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5" name="Oval 41"/>
              <p:cNvSpPr>
                <a:spLocks noChangeArrowheads="1"/>
              </p:cNvSpPr>
              <p:nvPr/>
            </p:nvSpPr>
            <p:spPr bwMode="auto">
              <a:xfrm>
                <a:off x="4558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6" name="AutoShape 42"/>
              <p:cNvSpPr>
                <a:spLocks noChangeArrowheads="1"/>
              </p:cNvSpPr>
              <p:nvPr/>
            </p:nvSpPr>
            <p:spPr bwMode="auto">
              <a:xfrm rot="5217736">
                <a:off x="4614" y="2421"/>
                <a:ext cx="126" cy="419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7" name="Oval 43"/>
              <p:cNvSpPr>
                <a:spLocks noChangeArrowheads="1"/>
              </p:cNvSpPr>
              <p:nvPr/>
            </p:nvSpPr>
            <p:spPr bwMode="auto">
              <a:xfrm>
                <a:off x="4558" y="2659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8" name="Oval 44"/>
              <p:cNvSpPr>
                <a:spLocks noChangeArrowheads="1"/>
              </p:cNvSpPr>
              <p:nvPr/>
            </p:nvSpPr>
            <p:spPr bwMode="auto">
              <a:xfrm>
                <a:off x="4195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89" name="Oval 45"/>
              <p:cNvSpPr>
                <a:spLocks noChangeArrowheads="1"/>
              </p:cNvSpPr>
              <p:nvPr/>
            </p:nvSpPr>
            <p:spPr bwMode="auto">
              <a:xfrm>
                <a:off x="4739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190" name="Group 46"/>
          <p:cNvGrpSpPr>
            <a:grpSpLocks/>
          </p:cNvGrpSpPr>
          <p:nvPr/>
        </p:nvGrpSpPr>
        <p:grpSpPr bwMode="auto">
          <a:xfrm>
            <a:off x="6156325" y="5300663"/>
            <a:ext cx="1862138" cy="960437"/>
            <a:chOff x="3703" y="3430"/>
            <a:chExt cx="1173" cy="605"/>
          </a:xfrm>
        </p:grpSpPr>
        <p:grpSp>
          <p:nvGrpSpPr>
            <p:cNvPr id="6191" name="Group 47"/>
            <p:cNvGrpSpPr>
              <a:grpSpLocks/>
            </p:cNvGrpSpPr>
            <p:nvPr/>
          </p:nvGrpSpPr>
          <p:grpSpPr bwMode="auto">
            <a:xfrm>
              <a:off x="3703" y="3430"/>
              <a:ext cx="1127" cy="605"/>
              <a:chOff x="1383" y="2750"/>
              <a:chExt cx="817" cy="544"/>
            </a:xfrm>
          </p:grpSpPr>
          <p:sp>
            <p:nvSpPr>
              <p:cNvPr id="6192" name="Oval 48"/>
              <p:cNvSpPr>
                <a:spLocks noChangeArrowheads="1"/>
              </p:cNvSpPr>
              <p:nvPr/>
            </p:nvSpPr>
            <p:spPr bwMode="auto">
              <a:xfrm>
                <a:off x="1383" y="2750"/>
                <a:ext cx="817" cy="54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0033CC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93" name="Line 49"/>
              <p:cNvSpPr>
                <a:spLocks noChangeShapeType="1"/>
              </p:cNvSpPr>
              <p:nvPr/>
            </p:nvSpPr>
            <p:spPr bwMode="auto">
              <a:xfrm flipV="1">
                <a:off x="1655" y="3158"/>
                <a:ext cx="272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194" name="Oval 50"/>
            <p:cNvSpPr>
              <a:spLocks noChangeArrowheads="1"/>
            </p:cNvSpPr>
            <p:nvPr/>
          </p:nvSpPr>
          <p:spPr bwMode="auto">
            <a:xfrm>
              <a:off x="3878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95" name="Oval 51"/>
            <p:cNvSpPr>
              <a:spLocks noChangeArrowheads="1"/>
            </p:cNvSpPr>
            <p:nvPr/>
          </p:nvSpPr>
          <p:spPr bwMode="auto">
            <a:xfrm>
              <a:off x="3968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96" name="AutoShape 52"/>
            <p:cNvSpPr>
              <a:spLocks noChangeArrowheads="1"/>
            </p:cNvSpPr>
            <p:nvPr/>
          </p:nvSpPr>
          <p:spPr bwMode="auto">
            <a:xfrm rot="5217736">
              <a:off x="4025" y="3366"/>
              <a:ext cx="126" cy="421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97" name="Oval 53"/>
            <p:cNvSpPr>
              <a:spLocks noChangeArrowheads="1"/>
            </p:cNvSpPr>
            <p:nvPr/>
          </p:nvSpPr>
          <p:spPr bwMode="auto">
            <a:xfrm>
              <a:off x="3968" y="356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98" name="Oval 54"/>
            <p:cNvSpPr>
              <a:spLocks noChangeArrowheads="1"/>
            </p:cNvSpPr>
            <p:nvPr/>
          </p:nvSpPr>
          <p:spPr bwMode="auto">
            <a:xfrm>
              <a:off x="4422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99" name="Oval 55"/>
            <p:cNvSpPr>
              <a:spLocks noChangeArrowheads="1"/>
            </p:cNvSpPr>
            <p:nvPr/>
          </p:nvSpPr>
          <p:spPr bwMode="auto">
            <a:xfrm>
              <a:off x="4513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00" name="AutoShape 56"/>
            <p:cNvSpPr>
              <a:spLocks noChangeArrowheads="1"/>
            </p:cNvSpPr>
            <p:nvPr/>
          </p:nvSpPr>
          <p:spPr bwMode="auto">
            <a:xfrm rot="5217736">
              <a:off x="4569" y="3373"/>
              <a:ext cx="126" cy="419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01" name="Oval 57"/>
            <p:cNvSpPr>
              <a:spLocks noChangeArrowheads="1"/>
            </p:cNvSpPr>
            <p:nvPr/>
          </p:nvSpPr>
          <p:spPr bwMode="auto">
            <a:xfrm>
              <a:off x="4513" y="3611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02" name="Oval 58"/>
            <p:cNvSpPr>
              <a:spLocks noChangeArrowheads="1"/>
            </p:cNvSpPr>
            <p:nvPr/>
          </p:nvSpPr>
          <p:spPr bwMode="auto">
            <a:xfrm>
              <a:off x="4150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03" name="Oval 59"/>
            <p:cNvSpPr>
              <a:spLocks noChangeArrowheads="1"/>
            </p:cNvSpPr>
            <p:nvPr/>
          </p:nvSpPr>
          <p:spPr bwMode="auto">
            <a:xfrm>
              <a:off x="4694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204" name="Group 60"/>
            <p:cNvGrpSpPr>
              <a:grpSpLocks/>
            </p:cNvGrpSpPr>
            <p:nvPr/>
          </p:nvGrpSpPr>
          <p:grpSpPr bwMode="auto">
            <a:xfrm>
              <a:off x="3878" y="3538"/>
              <a:ext cx="454" cy="317"/>
              <a:chOff x="3878" y="3521"/>
              <a:chExt cx="363" cy="272"/>
            </a:xfrm>
          </p:grpSpPr>
          <p:sp>
            <p:nvSpPr>
              <p:cNvPr id="6205" name="Oval 61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206" name="Freeform 62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7" name="Group 63"/>
            <p:cNvGrpSpPr>
              <a:grpSpLocks/>
            </p:cNvGrpSpPr>
            <p:nvPr/>
          </p:nvGrpSpPr>
          <p:grpSpPr bwMode="auto">
            <a:xfrm>
              <a:off x="4422" y="3538"/>
              <a:ext cx="454" cy="317"/>
              <a:chOff x="3878" y="3521"/>
              <a:chExt cx="363" cy="272"/>
            </a:xfrm>
          </p:grpSpPr>
          <p:sp>
            <p:nvSpPr>
              <p:cNvPr id="6208" name="Oval 64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209" name="Freeform 65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210" name="Text Box 66"/>
          <p:cNvSpPr txBox="1">
            <a:spLocks noChangeArrowheads="1"/>
          </p:cNvSpPr>
          <p:nvPr/>
        </p:nvSpPr>
        <p:spPr bwMode="auto">
          <a:xfrm>
            <a:off x="2051050" y="549275"/>
            <a:ext cx="5545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66FFFF"/>
                </a:solidFill>
              </a:rPr>
              <a:t>MATERIALS INCLUDED IN THIS PACKAGE:</a:t>
            </a:r>
            <a:endParaRPr lang="en-US" sz="2000">
              <a:solidFill>
                <a:srgbClr val="66FFFF"/>
              </a:solidFill>
            </a:endParaRPr>
          </a:p>
        </p:txBody>
      </p:sp>
      <p:sp>
        <p:nvSpPr>
          <p:cNvPr id="6211" name="Line 67"/>
          <p:cNvSpPr>
            <a:spLocks noChangeShapeType="1"/>
          </p:cNvSpPr>
          <p:nvPr/>
        </p:nvSpPr>
        <p:spPr bwMode="auto">
          <a:xfrm>
            <a:off x="1979613" y="908050"/>
            <a:ext cx="5472112" cy="0"/>
          </a:xfrm>
          <a:prstGeom prst="line">
            <a:avLst/>
          </a:prstGeom>
          <a:noFill/>
          <a:ln w="57150">
            <a:solidFill>
              <a:srgbClr val="66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6212" name="Group 68"/>
          <p:cNvGrpSpPr>
            <a:grpSpLocks/>
          </p:cNvGrpSpPr>
          <p:nvPr/>
        </p:nvGrpSpPr>
        <p:grpSpPr bwMode="auto">
          <a:xfrm>
            <a:off x="611188" y="1557338"/>
            <a:ext cx="935037" cy="647700"/>
            <a:chOff x="476" y="1291"/>
            <a:chExt cx="408" cy="280"/>
          </a:xfrm>
        </p:grpSpPr>
        <p:sp>
          <p:nvSpPr>
            <p:cNvPr id="6213" name="Oval 69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1</a:t>
              </a:r>
              <a:endParaRPr lang="en-US" sz="2400"/>
            </a:p>
          </p:txBody>
        </p:sp>
        <p:sp>
          <p:nvSpPr>
            <p:cNvPr id="6214" name="Oval 70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215" name="Oval 71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6216" name="Group 72"/>
          <p:cNvGrpSpPr>
            <a:grpSpLocks/>
          </p:cNvGrpSpPr>
          <p:nvPr/>
        </p:nvGrpSpPr>
        <p:grpSpPr bwMode="auto">
          <a:xfrm>
            <a:off x="900113" y="2349500"/>
            <a:ext cx="935037" cy="647700"/>
            <a:chOff x="476" y="1291"/>
            <a:chExt cx="408" cy="280"/>
          </a:xfrm>
        </p:grpSpPr>
        <p:sp>
          <p:nvSpPr>
            <p:cNvPr id="6217" name="Oval 73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2</a:t>
              </a:r>
              <a:endParaRPr lang="en-US" sz="2400"/>
            </a:p>
          </p:txBody>
        </p:sp>
        <p:sp>
          <p:nvSpPr>
            <p:cNvPr id="6218" name="Oval 74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219" name="Oval 75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6220" name="Group 76"/>
          <p:cNvGrpSpPr>
            <a:grpSpLocks/>
          </p:cNvGrpSpPr>
          <p:nvPr/>
        </p:nvGrpSpPr>
        <p:grpSpPr bwMode="auto">
          <a:xfrm>
            <a:off x="1187450" y="3141663"/>
            <a:ext cx="935038" cy="647700"/>
            <a:chOff x="476" y="1291"/>
            <a:chExt cx="408" cy="280"/>
          </a:xfrm>
        </p:grpSpPr>
        <p:sp>
          <p:nvSpPr>
            <p:cNvPr id="6221" name="Oval 77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3</a:t>
              </a:r>
              <a:endParaRPr lang="en-US" sz="2400"/>
            </a:p>
          </p:txBody>
        </p:sp>
        <p:sp>
          <p:nvSpPr>
            <p:cNvPr id="6222" name="Oval 78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223" name="Oval 79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6224" name="Group 80"/>
          <p:cNvGrpSpPr>
            <a:grpSpLocks/>
          </p:cNvGrpSpPr>
          <p:nvPr/>
        </p:nvGrpSpPr>
        <p:grpSpPr bwMode="auto">
          <a:xfrm>
            <a:off x="1547813" y="3860800"/>
            <a:ext cx="935037" cy="647700"/>
            <a:chOff x="476" y="1291"/>
            <a:chExt cx="408" cy="280"/>
          </a:xfrm>
        </p:grpSpPr>
        <p:sp>
          <p:nvSpPr>
            <p:cNvPr id="6225" name="Oval 81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4</a:t>
              </a:r>
              <a:endParaRPr lang="en-US" sz="2400"/>
            </a:p>
          </p:txBody>
        </p:sp>
        <p:sp>
          <p:nvSpPr>
            <p:cNvPr id="6226" name="Oval 82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227" name="Oval 83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6232" name="Group 88"/>
          <p:cNvGrpSpPr>
            <a:grpSpLocks/>
          </p:cNvGrpSpPr>
          <p:nvPr/>
        </p:nvGrpSpPr>
        <p:grpSpPr bwMode="auto">
          <a:xfrm>
            <a:off x="1763713" y="260350"/>
            <a:ext cx="719137" cy="647700"/>
            <a:chOff x="4468" y="1344"/>
            <a:chExt cx="453" cy="408"/>
          </a:xfrm>
        </p:grpSpPr>
        <p:sp>
          <p:nvSpPr>
            <p:cNvPr id="6233" name="Oval 89"/>
            <p:cNvSpPr>
              <a:spLocks noChangeArrowheads="1"/>
            </p:cNvSpPr>
            <p:nvPr/>
          </p:nvSpPr>
          <p:spPr bwMode="auto">
            <a:xfrm>
              <a:off x="4468" y="1389"/>
              <a:ext cx="408" cy="363"/>
            </a:xfrm>
            <a:prstGeom prst="ellipse">
              <a:avLst/>
            </a:prstGeom>
            <a:gradFill rotWithShape="1">
              <a:gsLst>
                <a:gs pos="0">
                  <a:srgbClr val="BBE0E3"/>
                </a:gs>
                <a:gs pos="100000">
                  <a:srgbClr val="BBE0E3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34" name="Oval 90"/>
            <p:cNvSpPr>
              <a:spLocks noChangeArrowheads="1"/>
            </p:cNvSpPr>
            <p:nvPr/>
          </p:nvSpPr>
          <p:spPr bwMode="auto">
            <a:xfrm>
              <a:off x="4513" y="1344"/>
              <a:ext cx="408" cy="363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5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235" name="Group 91"/>
          <p:cNvGrpSpPr>
            <a:grpSpLocks/>
          </p:cNvGrpSpPr>
          <p:nvPr/>
        </p:nvGrpSpPr>
        <p:grpSpPr bwMode="auto">
          <a:xfrm>
            <a:off x="7524750" y="4508500"/>
            <a:ext cx="1368425" cy="649288"/>
            <a:chOff x="4740" y="2840"/>
            <a:chExt cx="862" cy="409"/>
          </a:xfrm>
        </p:grpSpPr>
        <p:sp>
          <p:nvSpPr>
            <p:cNvPr id="6236" name="AutoShape 92"/>
            <p:cNvSpPr>
              <a:spLocks noChangeArrowheads="1"/>
            </p:cNvSpPr>
            <p:nvPr/>
          </p:nvSpPr>
          <p:spPr bwMode="auto">
            <a:xfrm>
              <a:off x="4740" y="2840"/>
              <a:ext cx="862" cy="409"/>
            </a:xfrm>
            <a:prstGeom prst="wedgeRoundRectCallout">
              <a:avLst>
                <a:gd name="adj1" fmla="val -43736"/>
                <a:gd name="adj2" fmla="val 70051"/>
                <a:gd name="adj3" fmla="val 16667"/>
              </a:avLst>
            </a:prstGeom>
            <a:gradFill rotWithShape="1">
              <a:gsLst>
                <a:gs pos="0">
                  <a:srgbClr val="B2C9EC"/>
                </a:gs>
                <a:gs pos="100000">
                  <a:srgbClr val="B2C9EC">
                    <a:gamma/>
                    <a:shade val="86667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6237" name="AutoShape 93"/>
            <p:cNvSpPr>
              <a:spLocks noChangeArrowheads="1"/>
            </p:cNvSpPr>
            <p:nvPr/>
          </p:nvSpPr>
          <p:spPr bwMode="auto">
            <a:xfrm>
              <a:off x="4740" y="2840"/>
              <a:ext cx="862" cy="27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78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38" name="Text Box 94"/>
            <p:cNvSpPr txBox="1">
              <a:spLocks noChangeArrowheads="1"/>
            </p:cNvSpPr>
            <p:nvPr/>
          </p:nvSpPr>
          <p:spPr bwMode="auto">
            <a:xfrm>
              <a:off x="4830" y="2840"/>
              <a:ext cx="72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/>
                <a:t>Click mouse</a:t>
              </a:r>
              <a:endParaRPr lang="en-US"/>
            </a:p>
          </p:txBody>
        </p:sp>
      </p:grp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2948E-6 L 0.56719 0.00531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decel="100000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500"/>
                            </p:stCondLst>
                            <p:childTnLst>
                              <p:par>
                                <p:cTn id="5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6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6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6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500"/>
                            </p:stCondLst>
                            <p:childTnLst>
                              <p:par>
                                <p:cTn id="70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6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6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3500"/>
                            </p:stCondLst>
                            <p:childTnLst>
                              <p:par>
                                <p:cTn id="79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6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6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6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150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500"/>
                            </p:stCondLst>
                            <p:childTnLst>
                              <p:par>
                                <p:cTn id="102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58" grpId="0"/>
      <p:bldP spid="6159" grpId="0"/>
      <p:bldP spid="6169" grpId="0"/>
      <p:bldP spid="6170" grpId="0"/>
      <p:bldP spid="6210" grpId="0"/>
      <p:bldP spid="62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3" name="AutoShape 55"/>
          <p:cNvSpPr>
            <a:spLocks noChangeArrowheads="1"/>
          </p:cNvSpPr>
          <p:nvPr/>
        </p:nvSpPr>
        <p:spPr bwMode="auto">
          <a:xfrm rot="5400000">
            <a:off x="3779837" y="1304926"/>
            <a:ext cx="1584325" cy="91440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3366FF">
                  <a:gamma/>
                  <a:shade val="46275"/>
                  <a:invGamma/>
                  <a:alpha val="0"/>
                </a:srgbClr>
              </a:gs>
              <a:gs pos="100000">
                <a:srgbClr val="3366FF">
                  <a:alpha val="49001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18" name="AutoShape 50"/>
          <p:cNvSpPr>
            <a:spLocks noChangeArrowheads="1"/>
          </p:cNvSpPr>
          <p:nvPr/>
        </p:nvSpPr>
        <p:spPr bwMode="auto">
          <a:xfrm rot="5400000">
            <a:off x="3779837" y="80963"/>
            <a:ext cx="1584325" cy="91440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3366FF">
                  <a:gamma/>
                  <a:shade val="46275"/>
                  <a:invGamma/>
                  <a:alpha val="0"/>
                </a:srgbClr>
              </a:gs>
              <a:gs pos="100000">
                <a:srgbClr val="3366FF">
                  <a:alpha val="49001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05" name="AutoShape 37"/>
          <p:cNvSpPr>
            <a:spLocks noChangeArrowheads="1"/>
          </p:cNvSpPr>
          <p:nvPr/>
        </p:nvSpPr>
        <p:spPr bwMode="auto">
          <a:xfrm rot="5400000">
            <a:off x="3708400" y="-1358900"/>
            <a:ext cx="1727200" cy="91440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3366FF">
                  <a:gamma/>
                  <a:shade val="46275"/>
                  <a:invGamma/>
                  <a:alpha val="0"/>
                </a:srgbClr>
              </a:gs>
              <a:gs pos="100000">
                <a:srgbClr val="3366FF">
                  <a:alpha val="49001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206" name="Group 38"/>
          <p:cNvGrpSpPr>
            <a:grpSpLocks/>
          </p:cNvGrpSpPr>
          <p:nvPr/>
        </p:nvGrpSpPr>
        <p:grpSpPr bwMode="auto">
          <a:xfrm>
            <a:off x="250825" y="2852738"/>
            <a:ext cx="935038" cy="647700"/>
            <a:chOff x="476" y="1291"/>
            <a:chExt cx="408" cy="280"/>
          </a:xfrm>
        </p:grpSpPr>
        <p:sp>
          <p:nvSpPr>
            <p:cNvPr id="7207" name="Oval 39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2</a:t>
              </a:r>
              <a:endParaRPr lang="en-US" sz="2400"/>
            </a:p>
          </p:txBody>
        </p:sp>
        <p:sp>
          <p:nvSpPr>
            <p:cNvPr id="7208" name="Oval 40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209" name="Oval 41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204" name="AutoShape 36"/>
          <p:cNvSpPr>
            <a:spLocks noChangeArrowheads="1"/>
          </p:cNvSpPr>
          <p:nvPr/>
        </p:nvSpPr>
        <p:spPr bwMode="auto">
          <a:xfrm rot="5400000">
            <a:off x="3852068" y="-2655093"/>
            <a:ext cx="1439863" cy="91440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3366FF">
                  <a:gamma/>
                  <a:shade val="46275"/>
                  <a:invGamma/>
                  <a:alpha val="0"/>
                </a:srgbClr>
              </a:gs>
              <a:gs pos="100000">
                <a:srgbClr val="3366FF">
                  <a:alpha val="49001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solidFill>
                  <a:schemeClr val="bg1"/>
                </a:solidFill>
              </a:rPr>
              <a:t>Why this is important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7173" name="Group 5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7174" name="Group 6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7175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7176" name="Oval 8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77" name="Oval 9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78" name="Oval 10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79" name="AutoShape 11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80" name="Text Box 12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7181" name="Oval 13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182" name="Line 14"/>
          <p:cNvSpPr>
            <a:spLocks noChangeShapeType="1"/>
          </p:cNvSpPr>
          <p:nvPr/>
        </p:nvSpPr>
        <p:spPr bwMode="auto">
          <a:xfrm>
            <a:off x="1619250" y="1125538"/>
            <a:ext cx="5905500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1331913" y="1557338"/>
            <a:ext cx="6696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000">
                <a:solidFill>
                  <a:srgbClr val="CCECFF"/>
                </a:solidFill>
              </a:rPr>
              <a:t>Functional groups concentrate the majority of chemical properties and  reactivity of organic compounds.</a:t>
            </a:r>
            <a:endParaRPr lang="en-US" sz="2000">
              <a:solidFill>
                <a:srgbClr val="CCECFF"/>
              </a:solidFill>
            </a:endParaRP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1331913" y="2708275"/>
            <a:ext cx="76168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000">
                <a:solidFill>
                  <a:schemeClr val="bg1"/>
                </a:solidFill>
              </a:rPr>
              <a:t>Recognizing the reactive centers from their structural types and assigning the proper nomenclature is an essential part of the language of organic chemistry.</a:t>
            </a:r>
            <a:endParaRPr lang="en-US" sz="2000">
              <a:solidFill>
                <a:schemeClr val="bg1"/>
              </a:solidFill>
            </a:endParaRPr>
          </a:p>
        </p:txBody>
      </p:sp>
      <p:grpSp>
        <p:nvGrpSpPr>
          <p:cNvPr id="7200" name="Group 32"/>
          <p:cNvGrpSpPr>
            <a:grpSpLocks/>
          </p:cNvGrpSpPr>
          <p:nvPr/>
        </p:nvGrpSpPr>
        <p:grpSpPr bwMode="auto">
          <a:xfrm>
            <a:off x="250825" y="1557338"/>
            <a:ext cx="935038" cy="647700"/>
            <a:chOff x="476" y="1291"/>
            <a:chExt cx="408" cy="280"/>
          </a:xfrm>
        </p:grpSpPr>
        <p:sp>
          <p:nvSpPr>
            <p:cNvPr id="7201" name="Oval 33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1</a:t>
              </a:r>
              <a:endParaRPr lang="en-US" sz="2400"/>
            </a:p>
          </p:txBody>
        </p:sp>
        <p:sp>
          <p:nvSpPr>
            <p:cNvPr id="7202" name="Oval 34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203" name="Oval 35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210" name="Text Box 42"/>
          <p:cNvSpPr txBox="1">
            <a:spLocks noChangeArrowheads="1"/>
          </p:cNvSpPr>
          <p:nvPr/>
        </p:nvSpPr>
        <p:spPr bwMode="auto">
          <a:xfrm>
            <a:off x="1331913" y="4149725"/>
            <a:ext cx="7416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CCFFFF"/>
                </a:solidFill>
              </a:rPr>
              <a:t>Most courses do not put enough emphasis on this fundamental subject, offering it as a bare unenthusiastic memory exercise only.</a:t>
            </a:r>
            <a:endParaRPr lang="en-US" sz="2000">
              <a:solidFill>
                <a:srgbClr val="CCFFFF"/>
              </a:solidFill>
            </a:endParaRPr>
          </a:p>
        </p:txBody>
      </p:sp>
      <p:sp>
        <p:nvSpPr>
          <p:cNvPr id="7213" name="Text Box 45"/>
          <p:cNvSpPr txBox="1">
            <a:spLocks noChangeArrowheads="1"/>
          </p:cNvSpPr>
          <p:nvPr/>
        </p:nvSpPr>
        <p:spPr bwMode="auto">
          <a:xfrm>
            <a:off x="1258888" y="5516563"/>
            <a:ext cx="73453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Here we offer a lecture with a </a:t>
            </a:r>
            <a:r>
              <a:rPr lang="es-ES_tradnl" sz="2000" u="sng">
                <a:solidFill>
                  <a:schemeClr val="bg1"/>
                </a:solidFill>
              </a:rPr>
              <a:t>systematic, chemical</a:t>
            </a:r>
            <a:r>
              <a:rPr lang="es-ES_tradnl" sz="2000">
                <a:solidFill>
                  <a:schemeClr val="bg1"/>
                </a:solidFill>
              </a:rPr>
              <a:t> approach to functional group recognition and naming.</a:t>
            </a:r>
            <a:endParaRPr lang="en-US" sz="2000">
              <a:solidFill>
                <a:schemeClr val="bg1"/>
              </a:solidFill>
            </a:endParaRPr>
          </a:p>
        </p:txBody>
      </p:sp>
      <p:grpSp>
        <p:nvGrpSpPr>
          <p:cNvPr id="7214" name="Group 46"/>
          <p:cNvGrpSpPr>
            <a:grpSpLocks/>
          </p:cNvGrpSpPr>
          <p:nvPr/>
        </p:nvGrpSpPr>
        <p:grpSpPr bwMode="auto">
          <a:xfrm>
            <a:off x="250825" y="4292600"/>
            <a:ext cx="935038" cy="647700"/>
            <a:chOff x="476" y="1291"/>
            <a:chExt cx="408" cy="280"/>
          </a:xfrm>
        </p:grpSpPr>
        <p:sp>
          <p:nvSpPr>
            <p:cNvPr id="7215" name="Oval 47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3</a:t>
              </a:r>
              <a:endParaRPr lang="en-US" sz="2400"/>
            </a:p>
          </p:txBody>
        </p:sp>
        <p:sp>
          <p:nvSpPr>
            <p:cNvPr id="7216" name="Oval 48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217" name="Oval 49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7219" name="Group 51"/>
          <p:cNvGrpSpPr>
            <a:grpSpLocks/>
          </p:cNvGrpSpPr>
          <p:nvPr/>
        </p:nvGrpSpPr>
        <p:grpSpPr bwMode="auto">
          <a:xfrm>
            <a:off x="323850" y="5516563"/>
            <a:ext cx="935038" cy="647700"/>
            <a:chOff x="476" y="1291"/>
            <a:chExt cx="408" cy="280"/>
          </a:xfrm>
        </p:grpSpPr>
        <p:sp>
          <p:nvSpPr>
            <p:cNvPr id="7220" name="Oval 52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4</a:t>
              </a:r>
              <a:endParaRPr lang="en-US" sz="2400"/>
            </a:p>
          </p:txBody>
        </p:sp>
        <p:sp>
          <p:nvSpPr>
            <p:cNvPr id="7221" name="Oval 53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222" name="Oval 54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224" name="Rectangle 56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25" name="Text Box 57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4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140"/>
                            </p:stCondLst>
                            <p:childTnLst>
                              <p:par>
                                <p:cTn id="3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640"/>
                            </p:stCondLst>
                            <p:childTnLst>
                              <p:par>
                                <p:cTn id="4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640"/>
                            </p:stCondLst>
                            <p:childTnLst>
                              <p:par>
                                <p:cTn id="4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80"/>
                            </p:stCondLst>
                            <p:childTnLst>
                              <p:par>
                                <p:cTn id="5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580"/>
                            </p:stCondLst>
                            <p:childTnLst>
                              <p:par>
                                <p:cTn id="6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580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940"/>
                            </p:stCondLst>
                            <p:childTnLst>
                              <p:par>
                                <p:cTn id="7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440"/>
                            </p:stCondLst>
                            <p:childTnLst>
                              <p:par>
                                <p:cTn id="78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440"/>
                            </p:stCondLst>
                            <p:childTnLst>
                              <p:par>
                                <p:cTn id="8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3" grpId="0" animBg="1"/>
      <p:bldP spid="7218" grpId="0" animBg="1"/>
      <p:bldP spid="7205" grpId="0" animBg="1"/>
      <p:bldP spid="7204" grpId="0" animBg="1"/>
      <p:bldP spid="7172" grpId="0"/>
      <p:bldP spid="7182" grpId="0" animBg="1"/>
      <p:bldP spid="7183" grpId="0"/>
      <p:bldP spid="7184" grpId="0"/>
      <p:bldP spid="7210" grpId="0"/>
      <p:bldP spid="72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4" name="Oval 18"/>
          <p:cNvSpPr>
            <a:spLocks noChangeArrowheads="1"/>
          </p:cNvSpPr>
          <p:nvPr/>
        </p:nvSpPr>
        <p:spPr bwMode="auto">
          <a:xfrm rot="5400000">
            <a:off x="3924300" y="3498851"/>
            <a:ext cx="935037" cy="792162"/>
          </a:xfrm>
          <a:prstGeom prst="ellipse">
            <a:avLst/>
          </a:prstGeom>
          <a:gradFill rotWithShape="1">
            <a:gsLst>
              <a:gs pos="0">
                <a:srgbClr val="CCFF66">
                  <a:alpha val="89000"/>
                </a:srgbClr>
              </a:gs>
              <a:gs pos="100000">
                <a:srgbClr val="CCFF66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 rot="6971287">
            <a:off x="3144044" y="3355182"/>
            <a:ext cx="725487" cy="1295400"/>
          </a:xfrm>
          <a:prstGeom prst="ellipse">
            <a:avLst/>
          </a:prstGeom>
          <a:gradFill rotWithShape="1">
            <a:gsLst>
              <a:gs pos="0">
                <a:srgbClr val="99FF33">
                  <a:alpha val="89000"/>
                </a:srgbClr>
              </a:gs>
              <a:gs pos="100000">
                <a:srgbClr val="99FF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6" name="Oval 20"/>
          <p:cNvSpPr>
            <a:spLocks noChangeArrowheads="1"/>
          </p:cNvSpPr>
          <p:nvPr/>
        </p:nvSpPr>
        <p:spPr bwMode="auto">
          <a:xfrm>
            <a:off x="4427538" y="2852738"/>
            <a:ext cx="1584325" cy="1511300"/>
          </a:xfrm>
          <a:prstGeom prst="ellipse">
            <a:avLst/>
          </a:prstGeom>
          <a:gradFill rotWithShape="1">
            <a:gsLst>
              <a:gs pos="0">
                <a:srgbClr val="FF99FF">
                  <a:alpha val="81000"/>
                </a:srgbClr>
              </a:gs>
              <a:gs pos="100000">
                <a:srgbClr val="FF99FF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 rot="5400000">
            <a:off x="4032251" y="2311400"/>
            <a:ext cx="647700" cy="1584325"/>
          </a:xfrm>
          <a:prstGeom prst="ellipse">
            <a:avLst/>
          </a:prstGeom>
          <a:gradFill rotWithShape="1">
            <a:gsLst>
              <a:gs pos="0">
                <a:srgbClr val="00FFFF">
                  <a:alpha val="67999"/>
                </a:srgbClr>
              </a:gs>
              <a:gs pos="100000">
                <a:srgbClr val="00FFFF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2" name="Oval 16"/>
          <p:cNvSpPr>
            <a:spLocks noChangeArrowheads="1"/>
          </p:cNvSpPr>
          <p:nvPr/>
        </p:nvSpPr>
        <p:spPr bwMode="auto">
          <a:xfrm>
            <a:off x="2771775" y="3932238"/>
            <a:ext cx="647700" cy="863600"/>
          </a:xfrm>
          <a:prstGeom prst="ellipse">
            <a:avLst/>
          </a:prstGeom>
          <a:gradFill rotWithShape="1">
            <a:gsLst>
              <a:gs pos="0">
                <a:srgbClr val="CCCC00"/>
              </a:gs>
              <a:gs pos="100000">
                <a:srgbClr val="CCCC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2916238" y="2924175"/>
          <a:ext cx="2714625" cy="1597025"/>
        </p:xfrm>
        <a:graphic>
          <a:graphicData uri="http://schemas.openxmlformats.org/presentationml/2006/ole">
            <p:oleObj spid="_x0000_s9220" name="Document" r:id="rId3" imgW="2095560" imgH="1209600" progId="ChemWindow.Document">
              <p:embed/>
            </p:oleObj>
          </a:graphicData>
        </a:graphic>
      </p:graphicFrame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260475" y="2852738"/>
            <a:ext cx="2032000" cy="3762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CC00"/>
                </a:solidFill>
                <a:latin typeface="Symbol" pitchFamily="82" charset="0"/>
              </a:rPr>
              <a:t>a,b</a:t>
            </a:r>
            <a:r>
              <a:rPr lang="es-ES_tradnl">
                <a:solidFill>
                  <a:srgbClr val="FFCC00"/>
                </a:solidFill>
              </a:rPr>
              <a:t>-unsatd ketone</a:t>
            </a:r>
            <a:endParaRPr lang="en-US">
              <a:solidFill>
                <a:srgbClr val="FFCC00"/>
              </a:solidFill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908175" y="4579938"/>
            <a:ext cx="935038" cy="3762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Thiol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779838" y="2492375"/>
            <a:ext cx="1158875" cy="3762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CCECFF"/>
                </a:solidFill>
              </a:rPr>
              <a:t>Peroxide </a:t>
            </a:r>
            <a:endParaRPr lang="en-US">
              <a:solidFill>
                <a:srgbClr val="CCECFF"/>
              </a:solidFill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3492500" y="4508500"/>
            <a:ext cx="1235075" cy="376238"/>
          </a:xfrm>
          <a:prstGeom prst="rect">
            <a:avLst/>
          </a:prstGeom>
          <a:noFill/>
          <a:ln w="9525">
            <a:solidFill>
              <a:srgbClr val="CCEC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99FF33"/>
                </a:solidFill>
              </a:rPr>
              <a:t>Enol ether</a:t>
            </a:r>
            <a:endParaRPr lang="en-US">
              <a:solidFill>
                <a:srgbClr val="99FF33"/>
              </a:solidFill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4645025" y="4219575"/>
            <a:ext cx="1349375" cy="376238"/>
          </a:xfrm>
          <a:prstGeom prst="rect">
            <a:avLst/>
          </a:prstGeom>
          <a:noFill/>
          <a:ln w="9525">
            <a:solidFill>
              <a:srgbClr val="CCEC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99FF33"/>
                </a:solidFill>
              </a:rPr>
              <a:t>Alkyl halide</a:t>
            </a:r>
            <a:endParaRPr lang="en-US">
              <a:solidFill>
                <a:srgbClr val="99FF33"/>
              </a:solidFill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5724525" y="3068638"/>
            <a:ext cx="1260475" cy="376237"/>
          </a:xfrm>
          <a:prstGeom prst="rect">
            <a:avLst/>
          </a:prstGeom>
          <a:noFill/>
          <a:ln w="9525">
            <a:solidFill>
              <a:srgbClr val="CCEC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99FF"/>
                </a:solidFill>
              </a:rPr>
              <a:t>Aminoacid</a:t>
            </a:r>
            <a:endParaRPr lang="en-US">
              <a:solidFill>
                <a:srgbClr val="FF99FF"/>
              </a:solidFill>
            </a:endParaRPr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 rot="1600353">
            <a:off x="3124200" y="2651125"/>
            <a:ext cx="647700" cy="1800225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CC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3348038" y="5300663"/>
            <a:ext cx="2636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>
                <a:solidFill>
                  <a:srgbClr val="FF99FF"/>
                </a:solidFill>
              </a:rPr>
              <a:t>THE HOT SPOTS</a:t>
            </a:r>
            <a:endParaRPr lang="en-US" sz="2400">
              <a:solidFill>
                <a:srgbClr val="FF99FF"/>
              </a:solidFill>
            </a:endParaRPr>
          </a:p>
        </p:txBody>
      </p:sp>
      <p:graphicFrame>
        <p:nvGraphicFramePr>
          <p:cNvPr id="9223" name="Object 7"/>
          <p:cNvGraphicFramePr>
            <a:graphicFrameLocks noChangeAspect="1"/>
          </p:cNvGraphicFramePr>
          <p:nvPr/>
        </p:nvGraphicFramePr>
        <p:xfrm>
          <a:off x="2987675" y="3360738"/>
          <a:ext cx="2181225" cy="787400"/>
        </p:xfrm>
        <a:graphic>
          <a:graphicData uri="http://schemas.openxmlformats.org/presentationml/2006/ole">
            <p:oleObj spid="_x0000_s9223" name="Document" r:id="rId4" imgW="1695600" imgH="571680" progId="ChemWindow.Document">
              <p:embed/>
            </p:oleObj>
          </a:graphicData>
        </a:graphic>
      </p:graphicFrame>
      <p:graphicFrame>
        <p:nvGraphicFramePr>
          <p:cNvPr id="9224" name="Object 8"/>
          <p:cNvGraphicFramePr>
            <a:graphicFrameLocks noChangeAspect="1"/>
          </p:cNvGraphicFramePr>
          <p:nvPr/>
        </p:nvGraphicFramePr>
        <p:xfrm>
          <a:off x="2916238" y="2924175"/>
          <a:ext cx="2736850" cy="1584325"/>
        </p:xfrm>
        <a:graphic>
          <a:graphicData uri="http://schemas.openxmlformats.org/presentationml/2006/ole">
            <p:oleObj spid="_x0000_s9224" name="Document" r:id="rId5" imgW="2095560" imgH="1200240" progId="ChemWindow.Document">
              <p:embed/>
            </p:oleObj>
          </a:graphicData>
        </a:graphic>
      </p:graphicFrame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6215063" y="2733675"/>
            <a:ext cx="22336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sz="1600">
                <a:solidFill>
                  <a:srgbClr val="CCFFFF"/>
                </a:solidFill>
              </a:rPr>
              <a:t>A HAPLESS</a:t>
            </a:r>
          </a:p>
          <a:p>
            <a:pPr algn="ctr"/>
            <a:r>
              <a:rPr lang="es-ES_tradnl" sz="1600">
                <a:solidFill>
                  <a:srgbClr val="CCFFFF"/>
                </a:solidFill>
              </a:rPr>
              <a:t>CARBON BACKBONE</a:t>
            </a:r>
            <a:endParaRPr lang="en-US" sz="1600">
              <a:solidFill>
                <a:srgbClr val="CCFFFF"/>
              </a:solidFill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5940425" y="3429000"/>
            <a:ext cx="27574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600">
                <a:solidFill>
                  <a:srgbClr val="FFCC00"/>
                </a:solidFill>
              </a:rPr>
              <a:t>FUNCTIONAL GROUPS WAKE UP THE MOLECULE</a:t>
            </a:r>
            <a:endParaRPr lang="en-US" sz="1600">
              <a:solidFill>
                <a:srgbClr val="FFCC00"/>
              </a:solidFill>
            </a:endParaRP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1619250" y="1268413"/>
            <a:ext cx="587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FUNCTIONAL GROUPS ARE WHERE THE ACTION IS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41" name="Line 25"/>
          <p:cNvSpPr>
            <a:spLocks noChangeShapeType="1"/>
          </p:cNvSpPr>
          <p:nvPr/>
        </p:nvSpPr>
        <p:spPr bwMode="auto">
          <a:xfrm>
            <a:off x="1619250" y="1700213"/>
            <a:ext cx="5905500" cy="0"/>
          </a:xfrm>
          <a:prstGeom prst="line">
            <a:avLst/>
          </a:prstGeom>
          <a:noFill/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42" name="Freeform 26"/>
          <p:cNvSpPr>
            <a:spLocks/>
          </p:cNvSpPr>
          <p:nvPr/>
        </p:nvSpPr>
        <p:spPr bwMode="auto">
          <a:xfrm>
            <a:off x="6865938" y="3546475"/>
            <a:ext cx="1457325" cy="1952625"/>
          </a:xfrm>
          <a:custGeom>
            <a:avLst/>
            <a:gdLst/>
            <a:ahLst/>
            <a:cxnLst>
              <a:cxn ang="0">
                <a:pos x="342" y="83"/>
              </a:cxn>
              <a:cxn ang="0">
                <a:pos x="314" y="147"/>
              </a:cxn>
              <a:cxn ang="0">
                <a:pos x="305" y="174"/>
              </a:cxn>
              <a:cxn ang="0">
                <a:pos x="305" y="229"/>
              </a:cxn>
              <a:cxn ang="0">
                <a:pos x="259" y="238"/>
              </a:cxn>
              <a:cxn ang="0">
                <a:pos x="287" y="320"/>
              </a:cxn>
              <a:cxn ang="0">
                <a:pos x="195" y="357"/>
              </a:cxn>
              <a:cxn ang="0">
                <a:pos x="122" y="430"/>
              </a:cxn>
              <a:cxn ang="0">
                <a:pos x="76" y="512"/>
              </a:cxn>
              <a:cxn ang="0">
                <a:pos x="12" y="567"/>
              </a:cxn>
              <a:cxn ang="0">
                <a:pos x="31" y="640"/>
              </a:cxn>
              <a:cxn ang="0">
                <a:pos x="159" y="814"/>
              </a:cxn>
              <a:cxn ang="0">
                <a:pos x="232" y="878"/>
              </a:cxn>
              <a:cxn ang="0">
                <a:pos x="259" y="860"/>
              </a:cxn>
              <a:cxn ang="0">
                <a:pos x="278" y="887"/>
              </a:cxn>
              <a:cxn ang="0">
                <a:pos x="305" y="905"/>
              </a:cxn>
              <a:cxn ang="0">
                <a:pos x="323" y="924"/>
              </a:cxn>
              <a:cxn ang="0">
                <a:pos x="396" y="933"/>
              </a:cxn>
              <a:cxn ang="0">
                <a:pos x="451" y="1033"/>
              </a:cxn>
              <a:cxn ang="0">
                <a:pos x="506" y="1116"/>
              </a:cxn>
              <a:cxn ang="0">
                <a:pos x="543" y="1225"/>
              </a:cxn>
              <a:cxn ang="0">
                <a:pos x="561" y="1198"/>
              </a:cxn>
              <a:cxn ang="0">
                <a:pos x="570" y="1225"/>
              </a:cxn>
              <a:cxn ang="0">
                <a:pos x="543" y="1207"/>
              </a:cxn>
              <a:cxn ang="0">
                <a:pos x="552" y="997"/>
              </a:cxn>
              <a:cxn ang="0">
                <a:pos x="598" y="988"/>
              </a:cxn>
              <a:cxn ang="0">
                <a:pos x="671" y="969"/>
              </a:cxn>
              <a:cxn ang="0">
                <a:pos x="726" y="951"/>
              </a:cxn>
              <a:cxn ang="0">
                <a:pos x="826" y="777"/>
              </a:cxn>
              <a:cxn ang="0">
                <a:pos x="881" y="723"/>
              </a:cxn>
              <a:cxn ang="0">
                <a:pos x="918" y="613"/>
              </a:cxn>
              <a:cxn ang="0">
                <a:pos x="899" y="585"/>
              </a:cxn>
              <a:cxn ang="0">
                <a:pos x="872" y="567"/>
              </a:cxn>
              <a:cxn ang="0">
                <a:pos x="854" y="503"/>
              </a:cxn>
              <a:cxn ang="0">
                <a:pos x="753" y="412"/>
              </a:cxn>
              <a:cxn ang="0">
                <a:pos x="598" y="329"/>
              </a:cxn>
              <a:cxn ang="0">
                <a:pos x="570" y="256"/>
              </a:cxn>
              <a:cxn ang="0">
                <a:pos x="470" y="183"/>
              </a:cxn>
              <a:cxn ang="0">
                <a:pos x="360" y="0"/>
              </a:cxn>
            </a:cxnLst>
            <a:rect l="0" t="0" r="r" b="b"/>
            <a:pathLst>
              <a:path w="918" h="1230">
                <a:moveTo>
                  <a:pt x="342" y="83"/>
                </a:moveTo>
                <a:cubicBezTo>
                  <a:pt x="356" y="126"/>
                  <a:pt x="343" y="117"/>
                  <a:pt x="314" y="147"/>
                </a:cubicBezTo>
                <a:cubicBezTo>
                  <a:pt x="311" y="156"/>
                  <a:pt x="305" y="165"/>
                  <a:pt x="305" y="174"/>
                </a:cubicBezTo>
                <a:cubicBezTo>
                  <a:pt x="305" y="190"/>
                  <a:pt x="329" y="213"/>
                  <a:pt x="305" y="229"/>
                </a:cubicBezTo>
                <a:cubicBezTo>
                  <a:pt x="292" y="238"/>
                  <a:pt x="274" y="235"/>
                  <a:pt x="259" y="238"/>
                </a:cubicBezTo>
                <a:cubicBezTo>
                  <a:pt x="276" y="289"/>
                  <a:pt x="315" y="266"/>
                  <a:pt x="287" y="320"/>
                </a:cubicBezTo>
                <a:cubicBezTo>
                  <a:pt x="272" y="349"/>
                  <a:pt x="195" y="357"/>
                  <a:pt x="195" y="357"/>
                </a:cubicBezTo>
                <a:cubicBezTo>
                  <a:pt x="166" y="377"/>
                  <a:pt x="138" y="397"/>
                  <a:pt x="122" y="430"/>
                </a:cubicBezTo>
                <a:cubicBezTo>
                  <a:pt x="101" y="473"/>
                  <a:pt x="122" y="482"/>
                  <a:pt x="76" y="512"/>
                </a:cubicBezTo>
                <a:cubicBezTo>
                  <a:pt x="62" y="555"/>
                  <a:pt x="49" y="543"/>
                  <a:pt x="12" y="567"/>
                </a:cubicBezTo>
                <a:cubicBezTo>
                  <a:pt x="0" y="605"/>
                  <a:pt x="18" y="604"/>
                  <a:pt x="31" y="640"/>
                </a:cubicBezTo>
                <a:cubicBezTo>
                  <a:pt x="56" y="707"/>
                  <a:pt x="113" y="760"/>
                  <a:pt x="159" y="814"/>
                </a:cubicBezTo>
                <a:cubicBezTo>
                  <a:pt x="183" y="842"/>
                  <a:pt x="197" y="867"/>
                  <a:pt x="232" y="878"/>
                </a:cubicBezTo>
                <a:cubicBezTo>
                  <a:pt x="241" y="872"/>
                  <a:pt x="248" y="858"/>
                  <a:pt x="259" y="860"/>
                </a:cubicBezTo>
                <a:cubicBezTo>
                  <a:pt x="270" y="862"/>
                  <a:pt x="270" y="879"/>
                  <a:pt x="278" y="887"/>
                </a:cubicBezTo>
                <a:cubicBezTo>
                  <a:pt x="286" y="895"/>
                  <a:pt x="297" y="898"/>
                  <a:pt x="305" y="905"/>
                </a:cubicBezTo>
                <a:cubicBezTo>
                  <a:pt x="312" y="911"/>
                  <a:pt x="315" y="921"/>
                  <a:pt x="323" y="924"/>
                </a:cubicBezTo>
                <a:cubicBezTo>
                  <a:pt x="346" y="931"/>
                  <a:pt x="372" y="930"/>
                  <a:pt x="396" y="933"/>
                </a:cubicBezTo>
                <a:cubicBezTo>
                  <a:pt x="413" y="967"/>
                  <a:pt x="434" y="999"/>
                  <a:pt x="451" y="1033"/>
                </a:cubicBezTo>
                <a:cubicBezTo>
                  <a:pt x="472" y="1074"/>
                  <a:pt x="463" y="1102"/>
                  <a:pt x="506" y="1116"/>
                </a:cubicBezTo>
                <a:cubicBezTo>
                  <a:pt x="561" y="1058"/>
                  <a:pt x="531" y="1177"/>
                  <a:pt x="543" y="1225"/>
                </a:cubicBezTo>
                <a:cubicBezTo>
                  <a:pt x="549" y="1216"/>
                  <a:pt x="550" y="1198"/>
                  <a:pt x="561" y="1198"/>
                </a:cubicBezTo>
                <a:cubicBezTo>
                  <a:pt x="570" y="1198"/>
                  <a:pt x="578" y="1221"/>
                  <a:pt x="570" y="1225"/>
                </a:cubicBezTo>
                <a:cubicBezTo>
                  <a:pt x="560" y="1230"/>
                  <a:pt x="552" y="1213"/>
                  <a:pt x="543" y="1207"/>
                </a:cubicBezTo>
                <a:cubicBezTo>
                  <a:pt x="546" y="1137"/>
                  <a:pt x="535" y="1065"/>
                  <a:pt x="552" y="997"/>
                </a:cubicBezTo>
                <a:cubicBezTo>
                  <a:pt x="556" y="982"/>
                  <a:pt x="583" y="992"/>
                  <a:pt x="598" y="988"/>
                </a:cubicBezTo>
                <a:cubicBezTo>
                  <a:pt x="622" y="982"/>
                  <a:pt x="647" y="977"/>
                  <a:pt x="671" y="969"/>
                </a:cubicBezTo>
                <a:cubicBezTo>
                  <a:pt x="689" y="963"/>
                  <a:pt x="726" y="951"/>
                  <a:pt x="726" y="951"/>
                </a:cubicBezTo>
                <a:cubicBezTo>
                  <a:pt x="745" y="876"/>
                  <a:pt x="775" y="834"/>
                  <a:pt x="826" y="777"/>
                </a:cubicBezTo>
                <a:cubicBezTo>
                  <a:pt x="843" y="758"/>
                  <a:pt x="881" y="723"/>
                  <a:pt x="881" y="723"/>
                </a:cubicBezTo>
                <a:cubicBezTo>
                  <a:pt x="866" y="676"/>
                  <a:pt x="883" y="646"/>
                  <a:pt x="918" y="613"/>
                </a:cubicBezTo>
                <a:cubicBezTo>
                  <a:pt x="912" y="604"/>
                  <a:pt x="907" y="593"/>
                  <a:pt x="899" y="585"/>
                </a:cubicBezTo>
                <a:cubicBezTo>
                  <a:pt x="891" y="577"/>
                  <a:pt x="877" y="576"/>
                  <a:pt x="872" y="567"/>
                </a:cubicBezTo>
                <a:cubicBezTo>
                  <a:pt x="861" y="548"/>
                  <a:pt x="862" y="524"/>
                  <a:pt x="854" y="503"/>
                </a:cubicBezTo>
                <a:cubicBezTo>
                  <a:pt x="843" y="475"/>
                  <a:pt x="779" y="421"/>
                  <a:pt x="753" y="412"/>
                </a:cubicBezTo>
                <a:cubicBezTo>
                  <a:pt x="699" y="355"/>
                  <a:pt x="668" y="355"/>
                  <a:pt x="598" y="329"/>
                </a:cubicBezTo>
                <a:cubicBezTo>
                  <a:pt x="567" y="300"/>
                  <a:pt x="556" y="299"/>
                  <a:pt x="570" y="256"/>
                </a:cubicBezTo>
                <a:cubicBezTo>
                  <a:pt x="518" y="206"/>
                  <a:pt x="523" y="218"/>
                  <a:pt x="470" y="183"/>
                </a:cubicBezTo>
                <a:cubicBezTo>
                  <a:pt x="440" y="103"/>
                  <a:pt x="360" y="97"/>
                  <a:pt x="360" y="0"/>
                </a:cubicBezTo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9243" name="Group 27"/>
          <p:cNvGrpSpPr>
            <a:grpSpLocks/>
          </p:cNvGrpSpPr>
          <p:nvPr/>
        </p:nvGrpSpPr>
        <p:grpSpPr bwMode="auto">
          <a:xfrm>
            <a:off x="7164388" y="4292600"/>
            <a:ext cx="863600" cy="504825"/>
            <a:chOff x="3016" y="2977"/>
            <a:chExt cx="544" cy="318"/>
          </a:xfrm>
        </p:grpSpPr>
        <p:sp>
          <p:nvSpPr>
            <p:cNvPr id="9244" name="Oval 28"/>
            <p:cNvSpPr>
              <a:spLocks noChangeArrowheads="1"/>
            </p:cNvSpPr>
            <p:nvPr/>
          </p:nvSpPr>
          <p:spPr bwMode="auto">
            <a:xfrm>
              <a:off x="3016" y="3022"/>
              <a:ext cx="544" cy="273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7607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76078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245" name="Group 29"/>
            <p:cNvGrpSpPr>
              <a:grpSpLocks/>
            </p:cNvGrpSpPr>
            <p:nvPr/>
          </p:nvGrpSpPr>
          <p:grpSpPr bwMode="auto">
            <a:xfrm>
              <a:off x="3152" y="3022"/>
              <a:ext cx="318" cy="273"/>
              <a:chOff x="2744" y="1842"/>
              <a:chExt cx="318" cy="273"/>
            </a:xfrm>
          </p:grpSpPr>
          <p:sp>
            <p:nvSpPr>
              <p:cNvPr id="9246" name="Oval 30"/>
              <p:cNvSpPr>
                <a:spLocks noChangeArrowheads="1"/>
              </p:cNvSpPr>
              <p:nvPr/>
            </p:nvSpPr>
            <p:spPr bwMode="auto">
              <a:xfrm>
                <a:off x="2744" y="1842"/>
                <a:ext cx="318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36078"/>
                      <a:invGamma/>
                    </a:schemeClr>
                  </a:gs>
                  <a:gs pos="100000">
                    <a:schemeClr val="accent1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47" name="AutoShape 31"/>
              <p:cNvSpPr>
                <a:spLocks noChangeArrowheads="1"/>
              </p:cNvSpPr>
              <p:nvPr/>
            </p:nvSpPr>
            <p:spPr bwMode="auto">
              <a:xfrm>
                <a:off x="2744" y="1842"/>
                <a:ext cx="317" cy="273"/>
              </a:xfrm>
              <a:custGeom>
                <a:avLst/>
                <a:gdLst>
                  <a:gd name="G0" fmla="+- 1567 0 0"/>
                  <a:gd name="G1" fmla="+- 21600 0 1567"/>
                  <a:gd name="G2" fmla="+- 21600 0 1567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567" y="10800"/>
                    </a:moveTo>
                    <a:cubicBezTo>
                      <a:pt x="1567" y="15899"/>
                      <a:pt x="5701" y="20033"/>
                      <a:pt x="10800" y="20033"/>
                    </a:cubicBezTo>
                    <a:cubicBezTo>
                      <a:pt x="15899" y="20033"/>
                      <a:pt x="20033" y="15899"/>
                      <a:pt x="20033" y="10800"/>
                    </a:cubicBezTo>
                    <a:cubicBezTo>
                      <a:pt x="20033" y="5701"/>
                      <a:pt x="15899" y="1567"/>
                      <a:pt x="10800" y="1567"/>
                    </a:cubicBezTo>
                    <a:cubicBezTo>
                      <a:pt x="5701" y="1567"/>
                      <a:pt x="1567" y="5701"/>
                      <a:pt x="1567" y="10800"/>
                    </a:cubicBezTo>
                    <a:close/>
                  </a:path>
                </a:pathLst>
              </a:custGeom>
              <a:solidFill>
                <a:srgbClr val="FFFF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248" name="Group 32"/>
            <p:cNvGrpSpPr>
              <a:grpSpLocks/>
            </p:cNvGrpSpPr>
            <p:nvPr/>
          </p:nvGrpSpPr>
          <p:grpSpPr bwMode="auto">
            <a:xfrm>
              <a:off x="3016" y="2977"/>
              <a:ext cx="544" cy="272"/>
              <a:chOff x="2064" y="1707"/>
              <a:chExt cx="544" cy="272"/>
            </a:xfrm>
          </p:grpSpPr>
          <p:sp>
            <p:nvSpPr>
              <p:cNvPr id="9249" name="AutoShape 33"/>
              <p:cNvSpPr>
                <a:spLocks noChangeArrowheads="1"/>
              </p:cNvSpPr>
              <p:nvPr/>
            </p:nvSpPr>
            <p:spPr bwMode="auto">
              <a:xfrm rot="5400000">
                <a:off x="2258" y="1513"/>
                <a:ext cx="155" cy="544"/>
              </a:xfrm>
              <a:prstGeom prst="moon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50" name="AutoShape 34"/>
              <p:cNvSpPr>
                <a:spLocks noChangeArrowheads="1"/>
              </p:cNvSpPr>
              <p:nvPr/>
            </p:nvSpPr>
            <p:spPr bwMode="auto">
              <a:xfrm>
                <a:off x="2245" y="1842"/>
                <a:ext cx="45" cy="91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bg1">
                  <a:alpha val="49001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51" name="AutoShape 35"/>
              <p:cNvSpPr>
                <a:spLocks noChangeArrowheads="1"/>
              </p:cNvSpPr>
              <p:nvPr/>
            </p:nvSpPr>
            <p:spPr bwMode="auto">
              <a:xfrm flipH="1">
                <a:off x="2426" y="1842"/>
                <a:ext cx="45" cy="137"/>
              </a:xfrm>
              <a:prstGeom prst="moon">
                <a:avLst>
                  <a:gd name="adj" fmla="val 50000"/>
                </a:avLst>
              </a:prstGeom>
              <a:solidFill>
                <a:schemeClr val="bg1">
                  <a:alpha val="49001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9252" name="Oval 36"/>
          <p:cNvSpPr>
            <a:spLocks noChangeArrowheads="1"/>
          </p:cNvSpPr>
          <p:nvPr/>
        </p:nvSpPr>
        <p:spPr bwMode="auto">
          <a:xfrm>
            <a:off x="7164388" y="4364038"/>
            <a:ext cx="863600" cy="433387"/>
          </a:xfrm>
          <a:prstGeom prst="ellipse">
            <a:avLst/>
          </a:prstGeom>
          <a:gradFill rotWithShape="1">
            <a:gsLst>
              <a:gs pos="0">
                <a:schemeClr val="bg1">
                  <a:gamma/>
                  <a:shade val="76078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76078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53" name="Group 37"/>
          <p:cNvGrpSpPr>
            <a:grpSpLocks/>
          </p:cNvGrpSpPr>
          <p:nvPr/>
        </p:nvGrpSpPr>
        <p:grpSpPr bwMode="auto">
          <a:xfrm>
            <a:off x="7380288" y="4364038"/>
            <a:ext cx="504825" cy="433387"/>
            <a:chOff x="2744" y="1842"/>
            <a:chExt cx="318" cy="273"/>
          </a:xfrm>
        </p:grpSpPr>
        <p:sp>
          <p:nvSpPr>
            <p:cNvPr id="9254" name="Oval 38"/>
            <p:cNvSpPr>
              <a:spLocks noChangeArrowheads="1"/>
            </p:cNvSpPr>
            <p:nvPr/>
          </p:nvSpPr>
          <p:spPr bwMode="auto">
            <a:xfrm>
              <a:off x="2744" y="1842"/>
              <a:ext cx="318" cy="27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36078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5" name="AutoShape 39"/>
            <p:cNvSpPr>
              <a:spLocks noChangeArrowheads="1"/>
            </p:cNvSpPr>
            <p:nvPr/>
          </p:nvSpPr>
          <p:spPr bwMode="auto">
            <a:xfrm>
              <a:off x="2744" y="1842"/>
              <a:ext cx="317" cy="273"/>
            </a:xfrm>
            <a:custGeom>
              <a:avLst/>
              <a:gdLst>
                <a:gd name="G0" fmla="+- 1567 0 0"/>
                <a:gd name="G1" fmla="+- 21600 0 1567"/>
                <a:gd name="G2" fmla="+- 21600 0 1567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567" y="10800"/>
                  </a:moveTo>
                  <a:cubicBezTo>
                    <a:pt x="1567" y="15899"/>
                    <a:pt x="5701" y="20033"/>
                    <a:pt x="10800" y="20033"/>
                  </a:cubicBezTo>
                  <a:cubicBezTo>
                    <a:pt x="15899" y="20033"/>
                    <a:pt x="20033" y="15899"/>
                    <a:pt x="20033" y="10800"/>
                  </a:cubicBezTo>
                  <a:cubicBezTo>
                    <a:pt x="20033" y="5701"/>
                    <a:pt x="15899" y="1567"/>
                    <a:pt x="10800" y="1567"/>
                  </a:cubicBezTo>
                  <a:cubicBezTo>
                    <a:pt x="5701" y="1567"/>
                    <a:pt x="1567" y="5701"/>
                    <a:pt x="1567" y="10800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56" name="Group 40"/>
          <p:cNvGrpSpPr>
            <a:grpSpLocks/>
          </p:cNvGrpSpPr>
          <p:nvPr/>
        </p:nvGrpSpPr>
        <p:grpSpPr bwMode="auto">
          <a:xfrm>
            <a:off x="7164388" y="4292600"/>
            <a:ext cx="863600" cy="431800"/>
            <a:chOff x="2064" y="1707"/>
            <a:chExt cx="544" cy="272"/>
          </a:xfrm>
        </p:grpSpPr>
        <p:sp>
          <p:nvSpPr>
            <p:cNvPr id="9257" name="AutoShape 41"/>
            <p:cNvSpPr>
              <a:spLocks noChangeArrowheads="1"/>
            </p:cNvSpPr>
            <p:nvPr/>
          </p:nvSpPr>
          <p:spPr bwMode="auto">
            <a:xfrm rot="5400000">
              <a:off x="2258" y="1513"/>
              <a:ext cx="155" cy="544"/>
            </a:xfrm>
            <a:prstGeom prst="moon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8" name="AutoShape 42"/>
            <p:cNvSpPr>
              <a:spLocks noChangeArrowheads="1"/>
            </p:cNvSpPr>
            <p:nvPr/>
          </p:nvSpPr>
          <p:spPr bwMode="auto">
            <a:xfrm>
              <a:off x="2245" y="1842"/>
              <a:ext cx="45" cy="91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bg1">
                <a:alpha val="49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9" name="AutoShape 43"/>
            <p:cNvSpPr>
              <a:spLocks noChangeArrowheads="1"/>
            </p:cNvSpPr>
            <p:nvPr/>
          </p:nvSpPr>
          <p:spPr bwMode="auto">
            <a:xfrm flipH="1">
              <a:off x="2426" y="1842"/>
              <a:ext cx="45" cy="137"/>
            </a:xfrm>
            <a:prstGeom prst="moon">
              <a:avLst>
                <a:gd name="adj" fmla="val 50000"/>
              </a:avLst>
            </a:prstGeom>
            <a:solidFill>
              <a:schemeClr val="bg1">
                <a:alpha val="49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60" name="Group 44"/>
          <p:cNvGrpSpPr>
            <a:grpSpLocks/>
          </p:cNvGrpSpPr>
          <p:nvPr/>
        </p:nvGrpSpPr>
        <p:grpSpPr bwMode="auto">
          <a:xfrm>
            <a:off x="7164388" y="4292600"/>
            <a:ext cx="865187" cy="576263"/>
            <a:chOff x="2109" y="2296"/>
            <a:chExt cx="453" cy="318"/>
          </a:xfrm>
        </p:grpSpPr>
        <p:sp>
          <p:nvSpPr>
            <p:cNvPr id="9261" name="Oval 45"/>
            <p:cNvSpPr>
              <a:spLocks noChangeArrowheads="1"/>
            </p:cNvSpPr>
            <p:nvPr/>
          </p:nvSpPr>
          <p:spPr bwMode="auto">
            <a:xfrm>
              <a:off x="2109" y="2296"/>
              <a:ext cx="453" cy="31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6078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2" name="Freeform 46"/>
            <p:cNvSpPr>
              <a:spLocks/>
            </p:cNvSpPr>
            <p:nvPr/>
          </p:nvSpPr>
          <p:spPr bwMode="auto">
            <a:xfrm>
              <a:off x="2109" y="2478"/>
              <a:ext cx="45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7" y="0"/>
                </a:cxn>
                <a:cxn ang="0">
                  <a:pos x="453" y="0"/>
                </a:cxn>
              </a:cxnLst>
              <a:rect l="0" t="0" r="r" b="b"/>
              <a:pathLst>
                <a:path w="453" h="1">
                  <a:moveTo>
                    <a:pt x="0" y="0"/>
                  </a:moveTo>
                  <a:cubicBezTo>
                    <a:pt x="76" y="0"/>
                    <a:pt x="152" y="0"/>
                    <a:pt x="227" y="0"/>
                  </a:cubicBezTo>
                  <a:cubicBezTo>
                    <a:pt x="302" y="0"/>
                    <a:pt x="423" y="0"/>
                    <a:pt x="453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63" name="Rectangle 47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64" name="Text Box 48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5</a:t>
            </a:r>
            <a:endParaRPr lang="en-US">
              <a:solidFill>
                <a:srgbClr val="66FFFF"/>
              </a:solidFill>
            </a:endParaRPr>
          </a:p>
        </p:txBody>
      </p:sp>
      <p:grpSp>
        <p:nvGrpSpPr>
          <p:cNvPr id="9270" name="Group 54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9271" name="Group 55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9272" name="Group 56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9273" name="Oval 57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74" name="Oval 58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75" name="Oval 59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76" name="AutoShape 60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9277" name="Text Box 61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9278" name="Oval 62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 spd="slow" advClick="0" advTm="5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2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92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920"/>
                            </p:stCondLst>
                            <p:childTnLst>
                              <p:par>
                                <p:cTn id="3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28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28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78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280"/>
                            </p:stCondLst>
                            <p:childTnLst>
                              <p:par>
                                <p:cTn id="5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78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28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780"/>
                            </p:stCondLst>
                            <p:childTnLst>
                              <p:par>
                                <p:cTn id="6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8280"/>
                            </p:stCondLst>
                            <p:childTnLst>
                              <p:par>
                                <p:cTn id="7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9780"/>
                            </p:stCondLst>
                            <p:childTnLst>
                              <p:par>
                                <p:cTn id="7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280"/>
                            </p:stCondLst>
                            <p:childTnLst>
                              <p:par>
                                <p:cTn id="8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780"/>
                            </p:stCondLst>
                            <p:childTnLst>
                              <p:par>
                                <p:cTn id="8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2280"/>
                            </p:stCondLst>
                            <p:childTnLst>
                              <p:par>
                                <p:cTn id="9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3780"/>
                            </p:stCondLst>
                            <p:childTnLst>
                              <p:par>
                                <p:cTn id="9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280"/>
                            </p:stCondLst>
                            <p:childTnLst>
                              <p:par>
                                <p:cTn id="10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8280"/>
                            </p:stCondLst>
                            <p:childTnLst>
                              <p:par>
                                <p:cTn id="10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9280"/>
                            </p:stCondLst>
                            <p:childTnLst>
                              <p:par>
                                <p:cTn id="113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2280"/>
                            </p:stCondLst>
                            <p:childTnLst>
                              <p:par>
                                <p:cTn id="1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2780"/>
                            </p:stCondLst>
                            <p:childTnLst>
                              <p:par>
                                <p:cTn id="1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3280"/>
                            </p:stCondLst>
                            <p:childTnLst>
                              <p:par>
                                <p:cTn id="126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378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3780"/>
                            </p:stCondLst>
                            <p:childTnLst>
                              <p:par>
                                <p:cTn id="1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78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6280"/>
                            </p:stCondLst>
                            <p:childTnLst>
                              <p:par>
                                <p:cTn id="1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1.48148E-6 L -0.01563 -1.48148E-6 " pathEditMode="relative" ptsTypes="AA">
                                      <p:cBhvr>
                                        <p:cTn id="148" dur="20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828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878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780"/>
                            </p:stCondLst>
                            <p:childTnLst>
                              <p:par>
                                <p:cTn id="1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3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3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3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4" grpId="0" animBg="1"/>
      <p:bldP spid="9234" grpId="1" animBg="1"/>
      <p:bldP spid="9235" grpId="0" animBg="1"/>
      <p:bldP spid="9235" grpId="1" animBg="1"/>
      <p:bldP spid="9236" grpId="0" animBg="1"/>
      <p:bldP spid="9236" grpId="1" animBg="1"/>
      <p:bldP spid="9233" grpId="0" animBg="1"/>
      <p:bldP spid="9233" grpId="1" animBg="1"/>
      <p:bldP spid="9232" grpId="0" animBg="1"/>
      <p:bldP spid="9232" grpId="1" animBg="1"/>
      <p:bldP spid="9225" grpId="0" animBg="1"/>
      <p:bldP spid="9226" grpId="0" animBg="1"/>
      <p:bldP spid="9227" grpId="0" animBg="1"/>
      <p:bldP spid="9228" grpId="0" animBg="1"/>
      <p:bldP spid="9229" grpId="0" animBg="1"/>
      <p:bldP spid="9230" grpId="0" animBg="1"/>
      <p:bldP spid="9231" grpId="0" animBg="1"/>
      <p:bldP spid="9231" grpId="1" animBg="1"/>
      <p:bldP spid="9237" grpId="0"/>
      <p:bldP spid="9237" grpId="1"/>
      <p:bldP spid="9238" grpId="0"/>
      <p:bldP spid="9238" grpId="1"/>
      <p:bldP spid="9239" grpId="0"/>
      <p:bldP spid="9240" grpId="0"/>
      <p:bldP spid="9241" grpId="0" animBg="1"/>
      <p:bldP spid="9242" grpId="0" animBg="1"/>
      <p:bldP spid="9242" grpId="1" animBg="1"/>
      <p:bldP spid="92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547813" y="1844675"/>
            <a:ext cx="59769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USUALLY STUDENTS ARE REQUIRED TO LEARN BY HEART LONGT LISTS OF FUNCTIONAL GROUPS AND THEIR NAMES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403350" y="3284538"/>
            <a:ext cx="6192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>
                <a:solidFill>
                  <a:srgbClr val="FF9900"/>
                </a:solidFill>
              </a:rPr>
              <a:t>A DEADLY BORING AND DISCOURAGING PROPOSITION FOR BEGINNERS!</a:t>
            </a:r>
            <a:endParaRPr lang="en-US">
              <a:solidFill>
                <a:srgbClr val="FF9900"/>
              </a:solidFill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268538" y="4724400"/>
            <a:ext cx="448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WHY DO THEM SOMETHING LIKE THIS: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1272" name="Group 8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1273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1274" name="Oval 10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5" name="Oval 11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6" name="Oval 12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7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1278" name="Text Box 14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1279" name="Oval 15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6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AutoShape 4"/>
          <p:cNvSpPr>
            <a:spLocks noChangeArrowheads="1"/>
          </p:cNvSpPr>
          <p:nvPr/>
        </p:nvSpPr>
        <p:spPr bwMode="auto">
          <a:xfrm rot="-1761764">
            <a:off x="3203575" y="1412875"/>
            <a:ext cx="4392613" cy="5256213"/>
          </a:xfrm>
          <a:prstGeom prst="moon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99001"/>
                </a:schemeClr>
              </a:gs>
              <a:gs pos="100000">
                <a:schemeClr val="accent1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245" name="Group 5"/>
          <p:cNvGrpSpPr>
            <a:grpSpLocks/>
          </p:cNvGrpSpPr>
          <p:nvPr/>
        </p:nvGrpSpPr>
        <p:grpSpPr bwMode="auto">
          <a:xfrm>
            <a:off x="611188" y="1484313"/>
            <a:ext cx="4105275" cy="4897437"/>
            <a:chOff x="385" y="935"/>
            <a:chExt cx="2586" cy="3085"/>
          </a:xfrm>
        </p:grpSpPr>
        <p:sp>
          <p:nvSpPr>
            <p:cNvPr id="10246" name="Rectangle 6"/>
            <p:cNvSpPr>
              <a:spLocks noChangeArrowheads="1"/>
            </p:cNvSpPr>
            <p:nvPr/>
          </p:nvSpPr>
          <p:spPr bwMode="auto">
            <a:xfrm>
              <a:off x="385" y="935"/>
              <a:ext cx="1224" cy="308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247" name="Group 7"/>
            <p:cNvGrpSpPr>
              <a:grpSpLocks/>
            </p:cNvGrpSpPr>
            <p:nvPr/>
          </p:nvGrpSpPr>
          <p:grpSpPr bwMode="auto">
            <a:xfrm>
              <a:off x="1474" y="935"/>
              <a:ext cx="1497" cy="3085"/>
              <a:chOff x="1383" y="935"/>
              <a:chExt cx="1724" cy="3085"/>
            </a:xfrm>
          </p:grpSpPr>
          <p:sp>
            <p:nvSpPr>
              <p:cNvPr id="10248" name="Rectangle 8"/>
              <p:cNvSpPr>
                <a:spLocks noChangeArrowheads="1"/>
              </p:cNvSpPr>
              <p:nvPr/>
            </p:nvSpPr>
            <p:spPr bwMode="auto">
              <a:xfrm>
                <a:off x="1383" y="935"/>
                <a:ext cx="1724" cy="308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9" name="Rectangle 9"/>
              <p:cNvSpPr>
                <a:spLocks noChangeArrowheads="1"/>
              </p:cNvSpPr>
              <p:nvPr/>
            </p:nvSpPr>
            <p:spPr bwMode="auto">
              <a:xfrm>
                <a:off x="2835" y="935"/>
                <a:ext cx="272" cy="3085"/>
              </a:xfrm>
              <a:prstGeom prst="rect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rgbClr val="000099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1908175" y="476250"/>
            <a:ext cx="5688013" cy="865188"/>
          </a:xfrm>
          <a:prstGeom prst="rect">
            <a:avLst/>
          </a:prstGeom>
          <a:gradFill rotWithShape="1">
            <a:gsLst>
              <a:gs pos="0">
                <a:srgbClr val="0000FF"/>
              </a:gs>
              <a:gs pos="50000">
                <a:srgbClr val="00FF99"/>
              </a:gs>
              <a:gs pos="100000">
                <a:srgbClr val="0000FF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sz="2400" b="1">
                <a:solidFill>
                  <a:schemeClr val="tx2"/>
                </a:solidFill>
              </a:rPr>
              <a:t>FUNDAMENTAL FUNCTIONAL GROUPS YOU CAN’T DO </a:t>
            </a:r>
            <a:r>
              <a:rPr lang="es-ES_tradnl" sz="2400" b="1">
                <a:solidFill>
                  <a:schemeClr val="bg1"/>
                </a:solidFill>
              </a:rPr>
              <a:t>WITHOUT</a:t>
            </a:r>
            <a:endParaRPr lang="en-US" sz="2400" b="1">
              <a:solidFill>
                <a:schemeClr val="bg1"/>
              </a:solidFill>
            </a:endParaRPr>
          </a:p>
        </p:txBody>
      </p:sp>
      <p:grpSp>
        <p:nvGrpSpPr>
          <p:cNvPr id="10252" name="Group 12"/>
          <p:cNvGrpSpPr>
            <a:grpSpLocks/>
          </p:cNvGrpSpPr>
          <p:nvPr/>
        </p:nvGrpSpPr>
        <p:grpSpPr bwMode="auto">
          <a:xfrm>
            <a:off x="1763713" y="333375"/>
            <a:ext cx="6048375" cy="1079500"/>
            <a:chOff x="1383" y="255"/>
            <a:chExt cx="3176" cy="346"/>
          </a:xfrm>
        </p:grpSpPr>
        <p:sp>
          <p:nvSpPr>
            <p:cNvPr id="10253" name="AutoShape 13"/>
            <p:cNvSpPr>
              <a:spLocks noChangeArrowheads="1"/>
            </p:cNvSpPr>
            <p:nvPr/>
          </p:nvSpPr>
          <p:spPr bwMode="auto">
            <a:xfrm rot="16200000">
              <a:off x="2880" y="-1106"/>
              <a:ext cx="136" cy="2948"/>
            </a:xfrm>
            <a:prstGeom prst="moon">
              <a:avLst>
                <a:gd name="adj" fmla="val 87500"/>
              </a:avLst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8300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254" name="Oval 14"/>
            <p:cNvSpPr>
              <a:spLocks noChangeArrowheads="1"/>
            </p:cNvSpPr>
            <p:nvPr/>
          </p:nvSpPr>
          <p:spPr bwMode="auto">
            <a:xfrm>
              <a:off x="3969" y="255"/>
              <a:ext cx="590" cy="25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255" name="Oval 15"/>
            <p:cNvSpPr>
              <a:spLocks noChangeArrowheads="1"/>
            </p:cNvSpPr>
            <p:nvPr/>
          </p:nvSpPr>
          <p:spPr bwMode="auto">
            <a:xfrm>
              <a:off x="1383" y="436"/>
              <a:ext cx="318" cy="165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94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10256" name="Group 16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0257" name="Group 17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0258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0259" name="Oval 19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0" name="Oval 20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1" name="Oval 21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2" name="AutoShape 22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0263" name="Text Box 23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0264" name="Oval 24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67" name="Rectangle 27"/>
          <p:cNvSpPr>
            <a:spLocks noChangeArrowheads="1"/>
          </p:cNvSpPr>
          <p:nvPr/>
        </p:nvSpPr>
        <p:spPr bwMode="auto">
          <a:xfrm>
            <a:off x="468313" y="1412875"/>
            <a:ext cx="142875" cy="50403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68" name="AutoShape 28"/>
          <p:cNvSpPr>
            <a:spLocks noChangeArrowheads="1"/>
          </p:cNvSpPr>
          <p:nvPr/>
        </p:nvSpPr>
        <p:spPr bwMode="auto">
          <a:xfrm>
            <a:off x="-468313" y="6381750"/>
            <a:ext cx="5327651" cy="287338"/>
          </a:xfrm>
          <a:prstGeom prst="parallelogram">
            <a:avLst>
              <a:gd name="adj" fmla="val 463535"/>
            </a:avLst>
          </a:prstGeom>
          <a:gradFill rotWithShape="1">
            <a:gsLst>
              <a:gs pos="0">
                <a:srgbClr val="808080">
                  <a:alpha val="67999"/>
                </a:srgbClr>
              </a:gs>
              <a:gs pos="100000">
                <a:srgbClr val="80808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69" name="AutoShape 29"/>
          <p:cNvSpPr>
            <a:spLocks noChangeArrowheads="1"/>
          </p:cNvSpPr>
          <p:nvPr/>
        </p:nvSpPr>
        <p:spPr bwMode="auto">
          <a:xfrm>
            <a:off x="3851275" y="6453188"/>
            <a:ext cx="5292725" cy="215900"/>
          </a:xfrm>
          <a:prstGeom prst="parallelogram">
            <a:avLst>
              <a:gd name="adj" fmla="val 612868"/>
            </a:avLst>
          </a:prstGeom>
          <a:gradFill rotWithShape="1">
            <a:gsLst>
              <a:gs pos="0">
                <a:srgbClr val="808080">
                  <a:alpha val="67999"/>
                </a:srgbClr>
              </a:gs>
              <a:gs pos="100000">
                <a:srgbClr val="80808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0270" name="Object 30"/>
          <p:cNvGraphicFramePr>
            <a:graphicFrameLocks noChangeAspect="1"/>
          </p:cNvGraphicFramePr>
          <p:nvPr/>
        </p:nvGraphicFramePr>
        <p:xfrm>
          <a:off x="684213" y="1773238"/>
          <a:ext cx="1501775" cy="4176712"/>
        </p:xfrm>
        <a:graphic>
          <a:graphicData uri="http://schemas.openxmlformats.org/presentationml/2006/ole">
            <p:oleObj spid="_x0000_s10270" name="Document" r:id="rId3" imgW="1162080" imgH="3352680" progId="ChemWindow.Document">
              <p:embed/>
            </p:oleObj>
          </a:graphicData>
        </a:graphic>
      </p:graphicFrame>
      <p:sp>
        <p:nvSpPr>
          <p:cNvPr id="10271" name="Rectangle 31"/>
          <p:cNvSpPr>
            <a:spLocks noChangeArrowheads="1"/>
          </p:cNvSpPr>
          <p:nvPr/>
        </p:nvSpPr>
        <p:spPr bwMode="auto">
          <a:xfrm>
            <a:off x="4933950" y="1412875"/>
            <a:ext cx="142875" cy="50403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2771775" y="1700213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ALCOHOL</a:t>
            </a:r>
            <a:endParaRPr lang="en-US"/>
          </a:p>
        </p:txBody>
      </p:sp>
      <p:sp>
        <p:nvSpPr>
          <p:cNvPr id="10273" name="Text Box 33"/>
          <p:cNvSpPr txBox="1">
            <a:spLocks noChangeArrowheads="1"/>
          </p:cNvSpPr>
          <p:nvPr/>
        </p:nvSpPr>
        <p:spPr bwMode="auto">
          <a:xfrm>
            <a:off x="2771775" y="2276475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ETHER</a:t>
            </a:r>
            <a:endParaRPr lang="en-US"/>
          </a:p>
        </p:txBody>
      </p:sp>
      <p:grpSp>
        <p:nvGrpSpPr>
          <p:cNvPr id="10274" name="Group 34"/>
          <p:cNvGrpSpPr>
            <a:grpSpLocks/>
          </p:cNvGrpSpPr>
          <p:nvPr/>
        </p:nvGrpSpPr>
        <p:grpSpPr bwMode="auto">
          <a:xfrm>
            <a:off x="5076825" y="1484313"/>
            <a:ext cx="3887788" cy="4897437"/>
            <a:chOff x="3198" y="935"/>
            <a:chExt cx="2449" cy="3085"/>
          </a:xfrm>
        </p:grpSpPr>
        <p:sp>
          <p:nvSpPr>
            <p:cNvPr id="10275" name="Rectangle 35"/>
            <p:cNvSpPr>
              <a:spLocks noChangeArrowheads="1"/>
            </p:cNvSpPr>
            <p:nvPr/>
          </p:nvSpPr>
          <p:spPr bwMode="auto">
            <a:xfrm>
              <a:off x="3198" y="935"/>
              <a:ext cx="1224" cy="308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276" name="Group 36"/>
            <p:cNvGrpSpPr>
              <a:grpSpLocks/>
            </p:cNvGrpSpPr>
            <p:nvPr/>
          </p:nvGrpSpPr>
          <p:grpSpPr bwMode="auto">
            <a:xfrm>
              <a:off x="3923" y="935"/>
              <a:ext cx="1724" cy="3085"/>
              <a:chOff x="1383" y="935"/>
              <a:chExt cx="1724" cy="3085"/>
            </a:xfrm>
          </p:grpSpPr>
          <p:sp>
            <p:nvSpPr>
              <p:cNvPr id="10277" name="Rectangle 37"/>
              <p:cNvSpPr>
                <a:spLocks noChangeArrowheads="1"/>
              </p:cNvSpPr>
              <p:nvPr/>
            </p:nvSpPr>
            <p:spPr bwMode="auto">
              <a:xfrm>
                <a:off x="1383" y="935"/>
                <a:ext cx="1724" cy="308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n-US"/>
              </a:p>
            </p:txBody>
          </p:sp>
          <p:sp>
            <p:nvSpPr>
              <p:cNvPr id="10278" name="Rectangle 38"/>
              <p:cNvSpPr>
                <a:spLocks noChangeArrowheads="1"/>
              </p:cNvSpPr>
              <p:nvPr/>
            </p:nvSpPr>
            <p:spPr bwMode="auto">
              <a:xfrm>
                <a:off x="2835" y="935"/>
                <a:ext cx="272" cy="3085"/>
              </a:xfrm>
              <a:prstGeom prst="rect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rgbClr val="000099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0279" name="Text Box 39"/>
          <p:cNvSpPr txBox="1">
            <a:spLocks noChangeArrowheads="1"/>
          </p:cNvSpPr>
          <p:nvPr/>
        </p:nvSpPr>
        <p:spPr bwMode="auto">
          <a:xfrm>
            <a:off x="2751138" y="2944813"/>
            <a:ext cx="90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AMINE</a:t>
            </a:r>
            <a:endParaRPr lang="en-US"/>
          </a:p>
        </p:txBody>
      </p:sp>
      <p:sp>
        <p:nvSpPr>
          <p:cNvPr id="10280" name="Text Box 40"/>
          <p:cNvSpPr txBox="1">
            <a:spLocks noChangeArrowheads="1"/>
          </p:cNvSpPr>
          <p:nvPr/>
        </p:nvSpPr>
        <p:spPr bwMode="auto">
          <a:xfrm>
            <a:off x="2608263" y="3592513"/>
            <a:ext cx="1784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ALKYL HALIDE</a:t>
            </a:r>
            <a:endParaRPr lang="en-US"/>
          </a:p>
        </p:txBody>
      </p:sp>
      <p:sp>
        <p:nvSpPr>
          <p:cNvPr id="10281" name="Text Box 41"/>
          <p:cNvSpPr txBox="1">
            <a:spLocks noChangeArrowheads="1"/>
          </p:cNvSpPr>
          <p:nvPr/>
        </p:nvSpPr>
        <p:spPr bwMode="auto">
          <a:xfrm>
            <a:off x="2751138" y="4097338"/>
            <a:ext cx="108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ALKENE</a:t>
            </a:r>
            <a:endParaRPr lang="en-US"/>
          </a:p>
        </p:txBody>
      </p:sp>
      <p:sp>
        <p:nvSpPr>
          <p:cNvPr id="10282" name="Text Box 42"/>
          <p:cNvSpPr txBox="1">
            <a:spLocks noChangeArrowheads="1"/>
          </p:cNvSpPr>
          <p:nvPr/>
        </p:nvSpPr>
        <p:spPr bwMode="auto">
          <a:xfrm>
            <a:off x="2771775" y="4652963"/>
            <a:ext cx="108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ALKYNE</a:t>
            </a:r>
            <a:endParaRPr lang="en-US"/>
          </a:p>
        </p:txBody>
      </p:sp>
      <p:sp>
        <p:nvSpPr>
          <p:cNvPr id="10283" name="Text Box 43"/>
          <p:cNvSpPr txBox="1">
            <a:spLocks noChangeArrowheads="1"/>
          </p:cNvSpPr>
          <p:nvPr/>
        </p:nvSpPr>
        <p:spPr bwMode="auto">
          <a:xfrm>
            <a:off x="2751138" y="5392738"/>
            <a:ext cx="781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ARYL</a:t>
            </a:r>
            <a:endParaRPr lang="en-US"/>
          </a:p>
        </p:txBody>
      </p:sp>
      <p:sp>
        <p:nvSpPr>
          <p:cNvPr id="10284" name="Text Box 44"/>
          <p:cNvSpPr txBox="1">
            <a:spLocks noChangeArrowheads="1"/>
          </p:cNvSpPr>
          <p:nvPr/>
        </p:nvSpPr>
        <p:spPr bwMode="auto">
          <a:xfrm>
            <a:off x="6804025" y="177323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ALDEHYDE</a:t>
            </a:r>
            <a:endParaRPr lang="en-US"/>
          </a:p>
        </p:txBody>
      </p:sp>
      <p:sp>
        <p:nvSpPr>
          <p:cNvPr id="10285" name="Text Box 45"/>
          <p:cNvSpPr txBox="1">
            <a:spLocks noChangeArrowheads="1"/>
          </p:cNvSpPr>
          <p:nvPr/>
        </p:nvSpPr>
        <p:spPr bwMode="auto">
          <a:xfrm>
            <a:off x="6804025" y="2781300"/>
            <a:ext cx="1123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KETONE</a:t>
            </a:r>
            <a:endParaRPr lang="en-US"/>
          </a:p>
        </p:txBody>
      </p:sp>
      <p:sp>
        <p:nvSpPr>
          <p:cNvPr id="10286" name="Text Box 46"/>
          <p:cNvSpPr txBox="1">
            <a:spLocks noChangeArrowheads="1"/>
          </p:cNvSpPr>
          <p:nvPr/>
        </p:nvSpPr>
        <p:spPr bwMode="auto">
          <a:xfrm>
            <a:off x="6443663" y="3573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CARBOXYLIC ACID</a:t>
            </a:r>
            <a:endParaRPr lang="en-US"/>
          </a:p>
        </p:txBody>
      </p:sp>
      <p:sp>
        <p:nvSpPr>
          <p:cNvPr id="10287" name="Text Box 47"/>
          <p:cNvSpPr txBox="1">
            <a:spLocks noChangeArrowheads="1"/>
          </p:cNvSpPr>
          <p:nvPr/>
        </p:nvSpPr>
        <p:spPr bwMode="auto">
          <a:xfrm>
            <a:off x="6804025" y="4005263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(ESTER)</a:t>
            </a:r>
            <a:endParaRPr lang="en-US"/>
          </a:p>
        </p:txBody>
      </p:sp>
      <p:sp>
        <p:nvSpPr>
          <p:cNvPr id="10288" name="Text Box 48"/>
          <p:cNvSpPr txBox="1">
            <a:spLocks noChangeArrowheads="1"/>
          </p:cNvSpPr>
          <p:nvPr/>
        </p:nvSpPr>
        <p:spPr bwMode="auto">
          <a:xfrm>
            <a:off x="6877050" y="4724400"/>
            <a:ext cx="90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AMIDE</a:t>
            </a:r>
            <a:endParaRPr lang="en-US"/>
          </a:p>
        </p:txBody>
      </p:sp>
      <p:graphicFrame>
        <p:nvGraphicFramePr>
          <p:cNvPr id="10289" name="Object 49"/>
          <p:cNvGraphicFramePr>
            <a:graphicFrameLocks noChangeAspect="1"/>
          </p:cNvGraphicFramePr>
          <p:nvPr/>
        </p:nvGraphicFramePr>
        <p:xfrm>
          <a:off x="5219700" y="1628775"/>
          <a:ext cx="1512888" cy="4464050"/>
        </p:xfrm>
        <a:graphic>
          <a:graphicData uri="http://schemas.openxmlformats.org/presentationml/2006/ole">
            <p:oleObj spid="_x0000_s10289" name="Document" r:id="rId4" imgW="1028880" imgH="3438360" progId="ChemWindow.Document">
              <p:embed/>
            </p:oleObj>
          </a:graphicData>
        </a:graphic>
      </p:graphicFrame>
      <p:sp>
        <p:nvSpPr>
          <p:cNvPr id="10290" name="Text Box 50"/>
          <p:cNvSpPr txBox="1">
            <a:spLocks noChangeArrowheads="1"/>
          </p:cNvSpPr>
          <p:nvPr/>
        </p:nvSpPr>
        <p:spPr bwMode="auto">
          <a:xfrm>
            <a:off x="6588125" y="5661025"/>
            <a:ext cx="1670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ACYL HALIDE</a:t>
            </a:r>
            <a:endParaRPr lang="en-US"/>
          </a:p>
        </p:txBody>
      </p:sp>
      <p:sp>
        <p:nvSpPr>
          <p:cNvPr id="10291" name="Rectangle 51"/>
          <p:cNvSpPr>
            <a:spLocks noChangeArrowheads="1"/>
          </p:cNvSpPr>
          <p:nvPr/>
        </p:nvSpPr>
        <p:spPr bwMode="auto">
          <a:xfrm>
            <a:off x="6156325" y="3933825"/>
            <a:ext cx="647700" cy="287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292" name="Group 52"/>
          <p:cNvGrpSpPr>
            <a:grpSpLocks/>
          </p:cNvGrpSpPr>
          <p:nvPr/>
        </p:nvGrpSpPr>
        <p:grpSpPr bwMode="auto">
          <a:xfrm>
            <a:off x="6732588" y="6308725"/>
            <a:ext cx="2087562" cy="360363"/>
            <a:chOff x="4241" y="3974"/>
            <a:chExt cx="1315" cy="227"/>
          </a:xfrm>
        </p:grpSpPr>
        <p:sp>
          <p:nvSpPr>
            <p:cNvPr id="10293" name="AutoShape 53">
              <a:hlinkClick r:id="" action="ppaction://hlinkshowjump?jump=previousslide" highlightClick="1"/>
            </p:cNvPr>
            <p:cNvSpPr>
              <a:spLocks noChangeArrowheads="1"/>
            </p:cNvSpPr>
            <p:nvPr/>
          </p:nvSpPr>
          <p:spPr bwMode="auto">
            <a:xfrm>
              <a:off x="4808" y="4065"/>
              <a:ext cx="130" cy="136"/>
            </a:xfrm>
            <a:prstGeom prst="actionButtonBackPrevious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94" name="AutoShape 54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4989" y="4065"/>
              <a:ext cx="130" cy="136"/>
            </a:xfrm>
            <a:prstGeom prst="actionButtonForwardNext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95" name="AutoShape 55">
              <a:hlinkClick r:id="rId5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5151" y="4065"/>
              <a:ext cx="156" cy="135"/>
            </a:xfrm>
            <a:prstGeom prst="actionButtonEnd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96" name="AutoShape 56">
              <a:hlinkClick r:id="" action="ppaction://hlinkshowjump?jump=firstslide" highlightClick="1"/>
            </p:cNvPr>
            <p:cNvSpPr>
              <a:spLocks noChangeArrowheads="1"/>
            </p:cNvSpPr>
            <p:nvPr/>
          </p:nvSpPr>
          <p:spPr bwMode="auto">
            <a:xfrm>
              <a:off x="4581" y="4065"/>
              <a:ext cx="181" cy="136"/>
            </a:xfrm>
            <a:prstGeom prst="actionButtonBeginning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97" name="AutoShape 57">
              <a:hlinkClick r:id="rId6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4354" y="4065"/>
              <a:ext cx="182" cy="135"/>
            </a:xfrm>
            <a:prstGeom prst="actionButtonHom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0298" name="AutoShape 58">
              <a:hlinkClick r:id="" action="ppaction://hlinkshowjump?jump=endshow" highlightClick="1"/>
            </p:cNvPr>
            <p:cNvSpPr>
              <a:spLocks noChangeArrowheads="1"/>
            </p:cNvSpPr>
            <p:nvPr/>
          </p:nvSpPr>
          <p:spPr bwMode="auto">
            <a:xfrm>
              <a:off x="5330" y="4065"/>
              <a:ext cx="181" cy="136"/>
            </a:xfrm>
            <a:prstGeom prst="actionButtonReturn">
              <a:avLst/>
            </a:prstGeom>
            <a:solidFill>
              <a:srgbClr val="FF9900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99" name="Line 59"/>
            <p:cNvSpPr>
              <a:spLocks noChangeShapeType="1"/>
            </p:cNvSpPr>
            <p:nvPr/>
          </p:nvSpPr>
          <p:spPr bwMode="auto">
            <a:xfrm>
              <a:off x="4241" y="3974"/>
              <a:ext cx="1315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301" name="WordArt 61"/>
          <p:cNvSpPr>
            <a:spLocks noChangeArrowheads="1" noChangeShapeType="1" noTextEdit="1"/>
          </p:cNvSpPr>
          <p:nvPr/>
        </p:nvSpPr>
        <p:spPr bwMode="auto">
          <a:xfrm>
            <a:off x="3708400" y="2565400"/>
            <a:ext cx="1927225" cy="22225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5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UF!</a:t>
            </a:r>
          </a:p>
        </p:txBody>
      </p:sp>
      <p:sp>
        <p:nvSpPr>
          <p:cNvPr id="10302" name="Rectangle 62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03" name="Text Box 63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7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3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6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4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400"/>
                            </p:stCondLst>
                            <p:childTnLst>
                              <p:par>
                                <p:cTn id="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900"/>
                            </p:stCondLst>
                            <p:childTnLst>
                              <p:par>
                                <p:cTn id="5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4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700"/>
                            </p:stCondLst>
                            <p:childTnLst>
                              <p:par>
                                <p:cTn id="7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700"/>
                            </p:stCondLst>
                            <p:childTnLst>
                              <p:par>
                                <p:cTn id="7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7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7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8700"/>
                            </p:stCondLst>
                            <p:childTnLst>
                              <p:par>
                                <p:cTn id="9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400"/>
                            </p:stCondLst>
                            <p:childTnLst>
                              <p:par>
                                <p:cTn id="10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0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1900"/>
                            </p:stCondLst>
                            <p:childTnLst>
                              <p:par>
                                <p:cTn id="1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4200"/>
                            </p:stCondLst>
                            <p:childTnLst>
                              <p:par>
                                <p:cTn id="11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10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6200"/>
                            </p:stCondLst>
                            <p:childTnLst>
                              <p:par>
                                <p:cTn id="1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02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0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0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7800"/>
                            </p:stCondLst>
                            <p:childTnLst>
                              <p:par>
                                <p:cTn id="1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0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0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9200"/>
                            </p:stCondLst>
                            <p:childTnLst>
                              <p:par>
                                <p:cTn id="1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0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1100"/>
                            </p:stCondLst>
                            <p:childTnLst>
                              <p:par>
                                <p:cTn id="1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7" grpId="0" animBg="1"/>
      <p:bldP spid="10268" grpId="0" animBg="1"/>
      <p:bldP spid="10269" grpId="0" animBg="1"/>
      <p:bldP spid="10271" grpId="0" animBg="1"/>
      <p:bldP spid="10272" grpId="0"/>
      <p:bldP spid="10273" grpId="0"/>
      <p:bldP spid="10279" grpId="0"/>
      <p:bldP spid="10280" grpId="0"/>
      <p:bldP spid="10281" grpId="0"/>
      <p:bldP spid="10282" grpId="0"/>
      <p:bldP spid="10283" grpId="0"/>
      <p:bldP spid="10284" grpId="0"/>
      <p:bldP spid="10285" grpId="0"/>
      <p:bldP spid="10286" grpId="0"/>
      <p:bldP spid="10287" grpId="0"/>
      <p:bldP spid="10288" grpId="0"/>
      <p:bldP spid="10290" grpId="0"/>
      <p:bldP spid="10291" grpId="0" animBg="1"/>
      <p:bldP spid="10291" grpId="1" animBg="1"/>
      <p:bldP spid="103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5" name="Rectangle 37"/>
          <p:cNvSpPr>
            <a:spLocks noChangeArrowheads="1"/>
          </p:cNvSpPr>
          <p:nvPr/>
        </p:nvSpPr>
        <p:spPr bwMode="auto">
          <a:xfrm>
            <a:off x="3132138" y="5084763"/>
            <a:ext cx="2879725" cy="719137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tint val="0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124075" y="1916113"/>
            <a:ext cx="504031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ALTHOUGH MEMORIZING IS NECESSARY ONE CAN REACH THE SAME GOAL USING ORGANIC CHEMISTRY PRINCIPLES…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051050" y="3789363"/>
            <a:ext cx="489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…SYSTEMATICALLY AND INTELLIGENTLY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4140200" y="5157788"/>
            <a:ext cx="863600" cy="504825"/>
            <a:chOff x="3016" y="2977"/>
            <a:chExt cx="544" cy="318"/>
          </a:xfrm>
        </p:grpSpPr>
        <p:sp>
          <p:nvSpPr>
            <p:cNvPr id="12296" name="Oval 8"/>
            <p:cNvSpPr>
              <a:spLocks noChangeArrowheads="1"/>
            </p:cNvSpPr>
            <p:nvPr/>
          </p:nvSpPr>
          <p:spPr bwMode="auto">
            <a:xfrm>
              <a:off x="3016" y="3022"/>
              <a:ext cx="544" cy="273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7607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76078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2297" name="Group 9"/>
            <p:cNvGrpSpPr>
              <a:grpSpLocks/>
            </p:cNvGrpSpPr>
            <p:nvPr/>
          </p:nvGrpSpPr>
          <p:grpSpPr bwMode="auto">
            <a:xfrm>
              <a:off x="3152" y="3022"/>
              <a:ext cx="318" cy="273"/>
              <a:chOff x="2744" y="1842"/>
              <a:chExt cx="318" cy="273"/>
            </a:xfrm>
          </p:grpSpPr>
          <p:sp>
            <p:nvSpPr>
              <p:cNvPr id="12298" name="Oval 10"/>
              <p:cNvSpPr>
                <a:spLocks noChangeArrowheads="1"/>
              </p:cNvSpPr>
              <p:nvPr/>
            </p:nvSpPr>
            <p:spPr bwMode="auto">
              <a:xfrm>
                <a:off x="2744" y="1842"/>
                <a:ext cx="318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36078"/>
                      <a:invGamma/>
                    </a:schemeClr>
                  </a:gs>
                  <a:gs pos="100000">
                    <a:schemeClr val="accent1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299" name="AutoShape 11"/>
              <p:cNvSpPr>
                <a:spLocks noChangeArrowheads="1"/>
              </p:cNvSpPr>
              <p:nvPr/>
            </p:nvSpPr>
            <p:spPr bwMode="auto">
              <a:xfrm>
                <a:off x="2744" y="1842"/>
                <a:ext cx="317" cy="273"/>
              </a:xfrm>
              <a:custGeom>
                <a:avLst/>
                <a:gdLst>
                  <a:gd name="G0" fmla="+- 1567 0 0"/>
                  <a:gd name="G1" fmla="+- 21600 0 1567"/>
                  <a:gd name="G2" fmla="+- 21600 0 1567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567" y="10800"/>
                    </a:moveTo>
                    <a:cubicBezTo>
                      <a:pt x="1567" y="15899"/>
                      <a:pt x="5701" y="20033"/>
                      <a:pt x="10800" y="20033"/>
                    </a:cubicBezTo>
                    <a:cubicBezTo>
                      <a:pt x="15899" y="20033"/>
                      <a:pt x="20033" y="15899"/>
                      <a:pt x="20033" y="10800"/>
                    </a:cubicBezTo>
                    <a:cubicBezTo>
                      <a:pt x="20033" y="5701"/>
                      <a:pt x="15899" y="1567"/>
                      <a:pt x="10800" y="1567"/>
                    </a:cubicBezTo>
                    <a:cubicBezTo>
                      <a:pt x="5701" y="1567"/>
                      <a:pt x="1567" y="5701"/>
                      <a:pt x="1567" y="10800"/>
                    </a:cubicBezTo>
                    <a:close/>
                  </a:path>
                </a:pathLst>
              </a:custGeom>
              <a:solidFill>
                <a:srgbClr val="FFFF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300" name="Group 12"/>
            <p:cNvGrpSpPr>
              <a:grpSpLocks/>
            </p:cNvGrpSpPr>
            <p:nvPr/>
          </p:nvGrpSpPr>
          <p:grpSpPr bwMode="auto">
            <a:xfrm>
              <a:off x="3016" y="2977"/>
              <a:ext cx="544" cy="272"/>
              <a:chOff x="2064" y="1707"/>
              <a:chExt cx="544" cy="272"/>
            </a:xfrm>
          </p:grpSpPr>
          <p:sp>
            <p:nvSpPr>
              <p:cNvPr id="12301" name="AutoShape 13"/>
              <p:cNvSpPr>
                <a:spLocks noChangeArrowheads="1"/>
              </p:cNvSpPr>
              <p:nvPr/>
            </p:nvSpPr>
            <p:spPr bwMode="auto">
              <a:xfrm rot="5400000">
                <a:off x="2258" y="1513"/>
                <a:ext cx="155" cy="544"/>
              </a:xfrm>
              <a:prstGeom prst="moon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02" name="AutoShape 14"/>
              <p:cNvSpPr>
                <a:spLocks noChangeArrowheads="1"/>
              </p:cNvSpPr>
              <p:nvPr/>
            </p:nvSpPr>
            <p:spPr bwMode="auto">
              <a:xfrm>
                <a:off x="2245" y="1842"/>
                <a:ext cx="45" cy="91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bg1">
                  <a:alpha val="49001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03" name="AutoShape 15"/>
              <p:cNvSpPr>
                <a:spLocks noChangeArrowheads="1"/>
              </p:cNvSpPr>
              <p:nvPr/>
            </p:nvSpPr>
            <p:spPr bwMode="auto">
              <a:xfrm flipH="1">
                <a:off x="2426" y="1842"/>
                <a:ext cx="45" cy="137"/>
              </a:xfrm>
              <a:prstGeom prst="moon">
                <a:avLst>
                  <a:gd name="adj" fmla="val 50000"/>
                </a:avLst>
              </a:prstGeom>
              <a:solidFill>
                <a:schemeClr val="bg1">
                  <a:alpha val="49001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2304" name="Oval 16"/>
          <p:cNvSpPr>
            <a:spLocks noChangeArrowheads="1"/>
          </p:cNvSpPr>
          <p:nvPr/>
        </p:nvSpPr>
        <p:spPr bwMode="auto">
          <a:xfrm>
            <a:off x="4140200" y="5229225"/>
            <a:ext cx="863600" cy="433388"/>
          </a:xfrm>
          <a:prstGeom prst="ellipse">
            <a:avLst/>
          </a:prstGeom>
          <a:gradFill rotWithShape="1">
            <a:gsLst>
              <a:gs pos="0">
                <a:schemeClr val="bg1">
                  <a:gamma/>
                  <a:shade val="76078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76078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305" name="Group 17"/>
          <p:cNvGrpSpPr>
            <a:grpSpLocks/>
          </p:cNvGrpSpPr>
          <p:nvPr/>
        </p:nvGrpSpPr>
        <p:grpSpPr bwMode="auto">
          <a:xfrm>
            <a:off x="4356100" y="5229225"/>
            <a:ext cx="504825" cy="433388"/>
            <a:chOff x="2744" y="1842"/>
            <a:chExt cx="318" cy="273"/>
          </a:xfrm>
        </p:grpSpPr>
        <p:sp>
          <p:nvSpPr>
            <p:cNvPr id="12306" name="Oval 18"/>
            <p:cNvSpPr>
              <a:spLocks noChangeArrowheads="1"/>
            </p:cNvSpPr>
            <p:nvPr/>
          </p:nvSpPr>
          <p:spPr bwMode="auto">
            <a:xfrm>
              <a:off x="2744" y="1842"/>
              <a:ext cx="318" cy="27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36078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7" name="AutoShape 19"/>
            <p:cNvSpPr>
              <a:spLocks noChangeArrowheads="1"/>
            </p:cNvSpPr>
            <p:nvPr/>
          </p:nvSpPr>
          <p:spPr bwMode="auto">
            <a:xfrm>
              <a:off x="2744" y="1842"/>
              <a:ext cx="317" cy="273"/>
            </a:xfrm>
            <a:custGeom>
              <a:avLst/>
              <a:gdLst>
                <a:gd name="G0" fmla="+- 1567 0 0"/>
                <a:gd name="G1" fmla="+- 21600 0 1567"/>
                <a:gd name="G2" fmla="+- 21600 0 1567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567" y="10800"/>
                  </a:moveTo>
                  <a:cubicBezTo>
                    <a:pt x="1567" y="15899"/>
                    <a:pt x="5701" y="20033"/>
                    <a:pt x="10800" y="20033"/>
                  </a:cubicBezTo>
                  <a:cubicBezTo>
                    <a:pt x="15899" y="20033"/>
                    <a:pt x="20033" y="15899"/>
                    <a:pt x="20033" y="10800"/>
                  </a:cubicBezTo>
                  <a:cubicBezTo>
                    <a:pt x="20033" y="5701"/>
                    <a:pt x="15899" y="1567"/>
                    <a:pt x="10800" y="1567"/>
                  </a:cubicBezTo>
                  <a:cubicBezTo>
                    <a:pt x="5701" y="1567"/>
                    <a:pt x="1567" y="5701"/>
                    <a:pt x="1567" y="10800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308" name="Group 20"/>
          <p:cNvGrpSpPr>
            <a:grpSpLocks/>
          </p:cNvGrpSpPr>
          <p:nvPr/>
        </p:nvGrpSpPr>
        <p:grpSpPr bwMode="auto">
          <a:xfrm>
            <a:off x="4140200" y="5157788"/>
            <a:ext cx="863600" cy="431800"/>
            <a:chOff x="2064" y="1707"/>
            <a:chExt cx="544" cy="272"/>
          </a:xfrm>
        </p:grpSpPr>
        <p:sp>
          <p:nvSpPr>
            <p:cNvPr id="12309" name="AutoShape 21"/>
            <p:cNvSpPr>
              <a:spLocks noChangeArrowheads="1"/>
            </p:cNvSpPr>
            <p:nvPr/>
          </p:nvSpPr>
          <p:spPr bwMode="auto">
            <a:xfrm rot="5400000">
              <a:off x="2258" y="1513"/>
              <a:ext cx="155" cy="544"/>
            </a:xfrm>
            <a:prstGeom prst="moon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0" name="AutoShape 22"/>
            <p:cNvSpPr>
              <a:spLocks noChangeArrowheads="1"/>
            </p:cNvSpPr>
            <p:nvPr/>
          </p:nvSpPr>
          <p:spPr bwMode="auto">
            <a:xfrm>
              <a:off x="2245" y="1842"/>
              <a:ext cx="45" cy="91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bg1">
                <a:alpha val="49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1" name="AutoShape 23"/>
            <p:cNvSpPr>
              <a:spLocks noChangeArrowheads="1"/>
            </p:cNvSpPr>
            <p:nvPr/>
          </p:nvSpPr>
          <p:spPr bwMode="auto">
            <a:xfrm flipH="1">
              <a:off x="2426" y="1842"/>
              <a:ext cx="45" cy="137"/>
            </a:xfrm>
            <a:prstGeom prst="moon">
              <a:avLst>
                <a:gd name="adj" fmla="val 50000"/>
              </a:avLst>
            </a:prstGeom>
            <a:solidFill>
              <a:schemeClr val="bg1">
                <a:alpha val="49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312" name="Group 24"/>
          <p:cNvGrpSpPr>
            <a:grpSpLocks/>
          </p:cNvGrpSpPr>
          <p:nvPr/>
        </p:nvGrpSpPr>
        <p:grpSpPr bwMode="auto">
          <a:xfrm>
            <a:off x="4140200" y="5157788"/>
            <a:ext cx="865188" cy="576262"/>
            <a:chOff x="2109" y="2296"/>
            <a:chExt cx="453" cy="318"/>
          </a:xfrm>
        </p:grpSpPr>
        <p:sp>
          <p:nvSpPr>
            <p:cNvPr id="12313" name="Oval 25"/>
            <p:cNvSpPr>
              <a:spLocks noChangeArrowheads="1"/>
            </p:cNvSpPr>
            <p:nvPr/>
          </p:nvSpPr>
          <p:spPr bwMode="auto">
            <a:xfrm>
              <a:off x="2109" y="2296"/>
              <a:ext cx="453" cy="31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6078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4" name="Freeform 26"/>
            <p:cNvSpPr>
              <a:spLocks/>
            </p:cNvSpPr>
            <p:nvPr/>
          </p:nvSpPr>
          <p:spPr bwMode="auto">
            <a:xfrm>
              <a:off x="2109" y="2478"/>
              <a:ext cx="45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7" y="0"/>
                </a:cxn>
                <a:cxn ang="0">
                  <a:pos x="453" y="0"/>
                </a:cxn>
              </a:cxnLst>
              <a:rect l="0" t="0" r="r" b="b"/>
              <a:pathLst>
                <a:path w="453" h="1">
                  <a:moveTo>
                    <a:pt x="0" y="0"/>
                  </a:moveTo>
                  <a:cubicBezTo>
                    <a:pt x="76" y="0"/>
                    <a:pt x="152" y="0"/>
                    <a:pt x="227" y="0"/>
                  </a:cubicBezTo>
                  <a:cubicBezTo>
                    <a:pt x="302" y="0"/>
                    <a:pt x="423" y="0"/>
                    <a:pt x="453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315" name="Group 27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2316" name="Group 28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2317" name="Group 29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2318" name="Oval 30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19" name="Oval 31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20" name="Oval 32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21" name="AutoShape 33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2322" name="Text Box 34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2323" name="Oval 35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24" name="Text Box 36"/>
          <p:cNvSpPr txBox="1">
            <a:spLocks noChangeArrowheads="1"/>
          </p:cNvSpPr>
          <p:nvPr/>
        </p:nvSpPr>
        <p:spPr bwMode="auto">
          <a:xfrm>
            <a:off x="5867400" y="5229225"/>
            <a:ext cx="172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00FFFF"/>
                </a:solidFill>
              </a:rPr>
              <a:t>HERE IS HOW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12326" name="Rectangle 38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327" name="Text Box 39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8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6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4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4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14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14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14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140"/>
                            </p:stCondLst>
                            <p:childTnLst>
                              <p:par>
                                <p:cTn id="42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4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40"/>
                            </p:stCondLst>
                            <p:childTnLst>
                              <p:par>
                                <p:cTn id="5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540"/>
                            </p:stCondLst>
                            <p:childTnLst>
                              <p:par>
                                <p:cTn id="62" presetID="50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2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5" grpId="0" animBg="1"/>
      <p:bldP spid="12292" grpId="0"/>
      <p:bldP spid="12293" grpId="0"/>
      <p:bldP spid="12304" grpId="0" animBg="1"/>
      <p:bldP spid="12304" grpId="1" animBg="1"/>
      <p:bldP spid="12324" grpId="0"/>
      <p:bldP spid="1232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3317" name="Group 5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3318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3319" name="Oval 7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20" name="Oval 8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21" name="Oval 9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22" name="AutoShape 10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3323" name="Text Box 11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3324" name="Oval 12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0" y="3644900"/>
            <a:ext cx="3708400" cy="8636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tint val="0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27" name="AutoShape 15"/>
          <p:cNvSpPr>
            <a:spLocks noChangeArrowheads="1"/>
          </p:cNvSpPr>
          <p:nvPr/>
        </p:nvSpPr>
        <p:spPr bwMode="auto">
          <a:xfrm>
            <a:off x="1547813" y="1557338"/>
            <a:ext cx="5832475" cy="5300662"/>
          </a:xfrm>
          <a:prstGeom prst="curvedLeftArrow">
            <a:avLst>
              <a:gd name="adj1" fmla="val 20000"/>
              <a:gd name="adj2" fmla="val 40000"/>
              <a:gd name="adj3" fmla="val 36678"/>
            </a:avLst>
          </a:prstGeom>
          <a:gradFill rotWithShape="1">
            <a:gsLst>
              <a:gs pos="0">
                <a:schemeClr val="accent1">
                  <a:alpha val="16000"/>
                </a:schemeClr>
              </a:gs>
              <a:gs pos="50000">
                <a:schemeClr val="tx1"/>
              </a:gs>
              <a:gs pos="100000">
                <a:schemeClr val="accent1">
                  <a:alpha val="16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28" name="Rectangle 16"/>
          <p:cNvSpPr>
            <a:spLocks noChangeArrowheads="1"/>
          </p:cNvSpPr>
          <p:nvPr/>
        </p:nvSpPr>
        <p:spPr bwMode="auto">
          <a:xfrm>
            <a:off x="4356100" y="1412875"/>
            <a:ext cx="4537075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sz="2400">
                <a:solidFill>
                  <a:srgbClr val="00FFFF"/>
                </a:solidFill>
              </a:rPr>
              <a:t>Bonding Patterns define Functional groups</a:t>
            </a:r>
            <a:endParaRPr lang="en-US" sz="2400">
              <a:solidFill>
                <a:srgbClr val="00FFFF"/>
              </a:solidFill>
            </a:endParaRP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755650" y="1700213"/>
            <a:ext cx="1512888" cy="495300"/>
          </a:xfrm>
          <a:prstGeom prst="rect">
            <a:avLst/>
          </a:prstGeom>
          <a:solidFill>
            <a:srgbClr val="00007A"/>
          </a:solidFill>
          <a:ln w="38100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C=C</a:t>
            </a:r>
            <a:endParaRPr lang="en-US" sz="2400" b="1">
              <a:solidFill>
                <a:schemeClr val="bg1"/>
              </a:solidFill>
            </a:endParaRPr>
          </a:p>
        </p:txBody>
      </p:sp>
      <p:grpSp>
        <p:nvGrpSpPr>
          <p:cNvPr id="13330" name="Group 18"/>
          <p:cNvGrpSpPr>
            <a:grpSpLocks/>
          </p:cNvGrpSpPr>
          <p:nvPr/>
        </p:nvGrpSpPr>
        <p:grpSpPr bwMode="auto">
          <a:xfrm>
            <a:off x="2700338" y="2276475"/>
            <a:ext cx="982662" cy="495300"/>
            <a:chOff x="4273" y="588"/>
            <a:chExt cx="619" cy="312"/>
          </a:xfrm>
        </p:grpSpPr>
        <p:sp>
          <p:nvSpPr>
            <p:cNvPr id="13331" name="Text Box 19"/>
            <p:cNvSpPr txBox="1">
              <a:spLocks noChangeArrowheads="1"/>
            </p:cNvSpPr>
            <p:nvPr/>
          </p:nvSpPr>
          <p:spPr bwMode="auto">
            <a:xfrm>
              <a:off x="4273" y="588"/>
              <a:ext cx="619" cy="312"/>
            </a:xfrm>
            <a:prstGeom prst="rect">
              <a:avLst/>
            </a:prstGeom>
            <a:solidFill>
              <a:srgbClr val="00007A"/>
            </a:solidFill>
            <a:ln w="38100">
              <a:solidFill>
                <a:srgbClr val="66FFFF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s-ES_tradnl" sz="2400" b="1">
                  <a:solidFill>
                    <a:schemeClr val="accent1"/>
                  </a:solidFill>
                </a:rPr>
                <a:t>C    </a:t>
              </a:r>
              <a:r>
                <a:rPr lang="es-ES_tradnl" sz="2400" b="1">
                  <a:solidFill>
                    <a:srgbClr val="FF0000"/>
                  </a:solidFill>
                </a:rPr>
                <a:t>X</a:t>
              </a:r>
              <a:endParaRPr lang="en-US" sz="2400" b="1">
                <a:solidFill>
                  <a:srgbClr val="FF0000"/>
                </a:solidFill>
              </a:endParaRPr>
            </a:p>
          </p:txBody>
        </p:sp>
        <p:sp>
          <p:nvSpPr>
            <p:cNvPr id="13332" name="Line 20"/>
            <p:cNvSpPr>
              <a:spLocks noChangeShapeType="1"/>
            </p:cNvSpPr>
            <p:nvPr/>
          </p:nvSpPr>
          <p:spPr bwMode="auto">
            <a:xfrm>
              <a:off x="4558" y="754"/>
              <a:ext cx="13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33" name="Text Box 21"/>
          <p:cNvSpPr txBox="1">
            <a:spLocks noChangeArrowheads="1"/>
          </p:cNvSpPr>
          <p:nvPr/>
        </p:nvSpPr>
        <p:spPr bwMode="auto">
          <a:xfrm>
            <a:off x="6732588" y="3357563"/>
            <a:ext cx="1512887" cy="485775"/>
          </a:xfrm>
          <a:prstGeom prst="rect">
            <a:avLst/>
          </a:prstGeom>
          <a:solidFill>
            <a:srgbClr val="00007A"/>
          </a:solidFill>
          <a:ln w="2857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C=</a:t>
            </a:r>
            <a:r>
              <a:rPr lang="es-ES_tradnl" sz="2400" b="1">
                <a:solidFill>
                  <a:srgbClr val="FF0000"/>
                </a:solidFill>
              </a:rPr>
              <a:t>X</a:t>
            </a:r>
            <a:endParaRPr lang="en-US" sz="2400" b="1">
              <a:solidFill>
                <a:srgbClr val="FF0000"/>
              </a:solidFill>
            </a:endParaRPr>
          </a:p>
        </p:txBody>
      </p:sp>
      <p:grpSp>
        <p:nvGrpSpPr>
          <p:cNvPr id="13334" name="Group 22"/>
          <p:cNvGrpSpPr>
            <a:grpSpLocks/>
          </p:cNvGrpSpPr>
          <p:nvPr/>
        </p:nvGrpSpPr>
        <p:grpSpPr bwMode="auto">
          <a:xfrm>
            <a:off x="4500563" y="5157788"/>
            <a:ext cx="1727200" cy="720725"/>
            <a:chOff x="2835" y="3249"/>
            <a:chExt cx="1088" cy="454"/>
          </a:xfrm>
        </p:grpSpPr>
        <p:sp>
          <p:nvSpPr>
            <p:cNvPr id="13335" name="Rectangle 23"/>
            <p:cNvSpPr>
              <a:spLocks noChangeArrowheads="1"/>
            </p:cNvSpPr>
            <p:nvPr/>
          </p:nvSpPr>
          <p:spPr bwMode="auto">
            <a:xfrm>
              <a:off x="2835" y="3249"/>
              <a:ext cx="1088" cy="454"/>
            </a:xfrm>
            <a:prstGeom prst="rect">
              <a:avLst/>
            </a:prstGeom>
            <a:solidFill>
              <a:srgbClr val="00007A"/>
            </a:solidFill>
            <a:ln w="38100">
              <a:solidFill>
                <a:srgbClr val="66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36" name="Text Box 24"/>
            <p:cNvSpPr txBox="1">
              <a:spLocks noChangeArrowheads="1"/>
            </p:cNvSpPr>
            <p:nvPr/>
          </p:nvSpPr>
          <p:spPr bwMode="auto">
            <a:xfrm>
              <a:off x="3109" y="3340"/>
              <a:ext cx="769" cy="288"/>
            </a:xfrm>
            <a:prstGeom prst="rect">
              <a:avLst/>
            </a:prstGeom>
            <a:solidFill>
              <a:srgbClr val="00007A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2400" b="1">
                  <a:solidFill>
                    <a:schemeClr val="bg1"/>
                  </a:solidFill>
                </a:rPr>
                <a:t> C     </a:t>
              </a:r>
              <a:r>
                <a:rPr lang="es-ES_tradnl" sz="2400" b="1">
                  <a:solidFill>
                    <a:srgbClr val="FF0000"/>
                  </a:solidFill>
                </a:rPr>
                <a:t>X</a:t>
              </a:r>
              <a:endParaRPr lang="en-US" sz="2400" b="1">
                <a:solidFill>
                  <a:srgbClr val="FF0000"/>
                </a:solidFill>
              </a:endParaRPr>
            </a:p>
          </p:txBody>
        </p:sp>
        <p:sp>
          <p:nvSpPr>
            <p:cNvPr id="13337" name="Line 25"/>
            <p:cNvSpPr>
              <a:spLocks noChangeShapeType="1"/>
            </p:cNvSpPr>
            <p:nvPr/>
          </p:nvSpPr>
          <p:spPr bwMode="auto">
            <a:xfrm flipH="1">
              <a:off x="3107" y="3475"/>
              <a:ext cx="11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38" name="Text Box 26"/>
            <p:cNvSpPr txBox="1">
              <a:spLocks noChangeArrowheads="1"/>
            </p:cNvSpPr>
            <p:nvPr/>
          </p:nvSpPr>
          <p:spPr bwMode="auto">
            <a:xfrm>
              <a:off x="2905" y="3340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s-ES_tradnl" sz="2400" b="1">
                  <a:solidFill>
                    <a:srgbClr val="FF0000"/>
                  </a:solidFill>
                </a:rPr>
                <a:t>C</a:t>
              </a:r>
              <a:endParaRPr lang="en-US" sz="2400" b="1">
                <a:solidFill>
                  <a:srgbClr val="FF0000"/>
                </a:solidFill>
              </a:endParaRPr>
            </a:p>
          </p:txBody>
        </p:sp>
        <p:sp>
          <p:nvSpPr>
            <p:cNvPr id="13339" name="Line 27"/>
            <p:cNvSpPr>
              <a:spLocks noChangeShapeType="1"/>
            </p:cNvSpPr>
            <p:nvPr/>
          </p:nvSpPr>
          <p:spPr bwMode="auto">
            <a:xfrm>
              <a:off x="3439" y="3430"/>
              <a:ext cx="14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40" name="Line 28"/>
            <p:cNvSpPr>
              <a:spLocks noChangeShapeType="1"/>
            </p:cNvSpPr>
            <p:nvPr/>
          </p:nvSpPr>
          <p:spPr bwMode="auto">
            <a:xfrm>
              <a:off x="3439" y="3476"/>
              <a:ext cx="14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41" name="Line 29"/>
            <p:cNvSpPr>
              <a:spLocks noChangeShapeType="1"/>
            </p:cNvSpPr>
            <p:nvPr/>
          </p:nvSpPr>
          <p:spPr bwMode="auto">
            <a:xfrm>
              <a:off x="3439" y="3521"/>
              <a:ext cx="14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42" name="Text Box 30"/>
          <p:cNvSpPr txBox="1">
            <a:spLocks noChangeArrowheads="1"/>
          </p:cNvSpPr>
          <p:nvPr/>
        </p:nvSpPr>
        <p:spPr bwMode="auto">
          <a:xfrm>
            <a:off x="468313" y="5876925"/>
            <a:ext cx="1657350" cy="495300"/>
          </a:xfrm>
          <a:prstGeom prst="rect">
            <a:avLst/>
          </a:prstGeom>
          <a:solidFill>
            <a:srgbClr val="00007A"/>
          </a:solidFill>
          <a:ln w="38100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Z </a:t>
            </a:r>
            <a:r>
              <a:rPr lang="es-ES_tradnl" sz="2400" b="1">
                <a:solidFill>
                  <a:schemeClr val="bg1"/>
                </a:solidFill>
              </a:rPr>
              <a:t>= C = </a:t>
            </a:r>
            <a:r>
              <a:rPr lang="es-ES_tradnl" sz="2400" b="1">
                <a:solidFill>
                  <a:srgbClr val="FF0000"/>
                </a:solidFill>
              </a:rPr>
              <a:t>X</a:t>
            </a:r>
            <a:endParaRPr lang="en-US" sz="2400" b="1">
              <a:solidFill>
                <a:srgbClr val="FF0000"/>
              </a:solidFill>
            </a:endParaRPr>
          </a:p>
        </p:txBody>
      </p:sp>
      <p:sp>
        <p:nvSpPr>
          <p:cNvPr id="13343" name="Text Box 31"/>
          <p:cNvSpPr txBox="1">
            <a:spLocks noChangeArrowheads="1"/>
          </p:cNvSpPr>
          <p:nvPr/>
        </p:nvSpPr>
        <p:spPr bwMode="auto">
          <a:xfrm>
            <a:off x="900113" y="3860800"/>
            <a:ext cx="1936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s-ES_tradnl" sz="2000" b="1">
                <a:solidFill>
                  <a:srgbClr val="FF0000"/>
                </a:solidFill>
              </a:rPr>
              <a:t>X,Y,Z</a:t>
            </a:r>
            <a:r>
              <a:rPr lang="es-ES_tradnl" sz="2000">
                <a:solidFill>
                  <a:srgbClr val="FF0000"/>
                </a:solidFill>
              </a:rPr>
              <a:t> </a:t>
            </a:r>
            <a:r>
              <a:rPr lang="es-ES_tradnl" sz="2000"/>
              <a:t> </a:t>
            </a:r>
            <a:r>
              <a:rPr lang="es-ES_tradnl" sz="2000">
                <a:solidFill>
                  <a:schemeClr val="bg1"/>
                </a:solidFill>
              </a:rPr>
              <a:t>=</a:t>
            </a:r>
            <a:r>
              <a:rPr lang="es-ES_tradnl" sz="2000"/>
              <a:t>  </a:t>
            </a:r>
            <a:r>
              <a:rPr lang="es-ES_tradnl" sz="2000">
                <a:solidFill>
                  <a:srgbClr val="66FFFF"/>
                </a:solidFill>
              </a:rPr>
              <a:t>N,O,S</a:t>
            </a:r>
            <a:endParaRPr lang="en-US" sz="2000">
              <a:solidFill>
                <a:srgbClr val="66FFFF"/>
              </a:solidFill>
            </a:endParaRPr>
          </a:p>
        </p:txBody>
      </p:sp>
      <p:grpSp>
        <p:nvGrpSpPr>
          <p:cNvPr id="13344" name="Group 32"/>
          <p:cNvGrpSpPr>
            <a:grpSpLocks/>
          </p:cNvGrpSpPr>
          <p:nvPr/>
        </p:nvGrpSpPr>
        <p:grpSpPr bwMode="auto">
          <a:xfrm>
            <a:off x="4211638" y="1989138"/>
            <a:ext cx="1150937" cy="1655762"/>
            <a:chOff x="3560" y="436"/>
            <a:chExt cx="725" cy="1043"/>
          </a:xfrm>
        </p:grpSpPr>
        <p:sp>
          <p:nvSpPr>
            <p:cNvPr id="13345" name="Rectangle 33"/>
            <p:cNvSpPr>
              <a:spLocks noChangeArrowheads="1"/>
            </p:cNvSpPr>
            <p:nvPr/>
          </p:nvSpPr>
          <p:spPr bwMode="auto">
            <a:xfrm>
              <a:off x="3560" y="436"/>
              <a:ext cx="725" cy="1043"/>
            </a:xfrm>
            <a:prstGeom prst="rect">
              <a:avLst/>
            </a:prstGeom>
            <a:solidFill>
              <a:srgbClr val="00007A"/>
            </a:solidFill>
            <a:ln w="28575">
              <a:solidFill>
                <a:srgbClr val="66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346" name="Group 34"/>
            <p:cNvGrpSpPr>
              <a:grpSpLocks/>
            </p:cNvGrpSpPr>
            <p:nvPr/>
          </p:nvGrpSpPr>
          <p:grpSpPr bwMode="auto">
            <a:xfrm>
              <a:off x="3651" y="527"/>
              <a:ext cx="540" cy="877"/>
              <a:chOff x="658" y="2448"/>
              <a:chExt cx="540" cy="877"/>
            </a:xfrm>
          </p:grpSpPr>
          <p:grpSp>
            <p:nvGrpSpPr>
              <p:cNvPr id="13347" name="Group 35"/>
              <p:cNvGrpSpPr>
                <a:grpSpLocks/>
              </p:cNvGrpSpPr>
              <p:nvPr/>
            </p:nvGrpSpPr>
            <p:grpSpPr bwMode="auto">
              <a:xfrm>
                <a:off x="658" y="2659"/>
                <a:ext cx="317" cy="499"/>
                <a:chOff x="2608" y="1207"/>
                <a:chExt cx="317" cy="499"/>
              </a:xfrm>
            </p:grpSpPr>
            <p:sp>
              <p:nvSpPr>
                <p:cNvPr id="13348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608" y="1343"/>
                  <a:ext cx="255" cy="288"/>
                </a:xfrm>
                <a:prstGeom prst="rect">
                  <a:avLst/>
                </a:prstGeom>
                <a:solidFill>
                  <a:srgbClr val="00007A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r"/>
                  <a:r>
                    <a:rPr lang="es-ES_tradnl" sz="2400" b="1">
                      <a:solidFill>
                        <a:schemeClr val="bg1"/>
                      </a:solidFill>
                    </a:rPr>
                    <a:t>C</a:t>
                  </a:r>
                  <a:endParaRPr lang="en-US" sz="2400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349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2789" y="1207"/>
                  <a:ext cx="136" cy="182"/>
                </a:xfrm>
                <a:prstGeom prst="line">
                  <a:avLst/>
                </a:prstGeom>
                <a:noFill/>
                <a:ln w="38100">
                  <a:solidFill>
                    <a:srgbClr val="66FFFF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50" name="Line 38"/>
                <p:cNvSpPr>
                  <a:spLocks noChangeShapeType="1"/>
                </p:cNvSpPr>
                <p:nvPr/>
              </p:nvSpPr>
              <p:spPr bwMode="auto">
                <a:xfrm>
                  <a:off x="2789" y="1570"/>
                  <a:ext cx="136" cy="136"/>
                </a:xfrm>
                <a:prstGeom prst="line">
                  <a:avLst/>
                </a:prstGeom>
                <a:noFill/>
                <a:ln w="38100">
                  <a:solidFill>
                    <a:srgbClr val="66FFFF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351" name="Text Box 39"/>
              <p:cNvSpPr txBox="1">
                <a:spLocks noChangeArrowheads="1"/>
              </p:cNvSpPr>
              <p:nvPr/>
            </p:nvSpPr>
            <p:spPr bwMode="auto">
              <a:xfrm>
                <a:off x="954" y="2448"/>
                <a:ext cx="244" cy="288"/>
              </a:xfrm>
              <a:prstGeom prst="rect">
                <a:avLst/>
              </a:prstGeom>
              <a:solidFill>
                <a:srgbClr val="00007A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r"/>
                <a:r>
                  <a:rPr lang="es-ES_tradnl" sz="2400" b="1">
                    <a:solidFill>
                      <a:srgbClr val="FF0000"/>
                    </a:solidFill>
                  </a:rPr>
                  <a:t>X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3352" name="Text Box 40"/>
              <p:cNvSpPr txBox="1">
                <a:spLocks noChangeArrowheads="1"/>
              </p:cNvSpPr>
              <p:nvPr/>
            </p:nvSpPr>
            <p:spPr bwMode="auto">
              <a:xfrm>
                <a:off x="954" y="3037"/>
                <a:ext cx="244" cy="288"/>
              </a:xfrm>
              <a:prstGeom prst="rect">
                <a:avLst/>
              </a:prstGeom>
              <a:solidFill>
                <a:srgbClr val="00007A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r"/>
                <a:r>
                  <a:rPr lang="es-ES_tradnl" sz="2400" b="1">
                    <a:solidFill>
                      <a:srgbClr val="FF0000"/>
                    </a:solidFill>
                  </a:rPr>
                  <a:t>Y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13353" name="Group 41"/>
          <p:cNvGrpSpPr>
            <a:grpSpLocks/>
          </p:cNvGrpSpPr>
          <p:nvPr/>
        </p:nvGrpSpPr>
        <p:grpSpPr bwMode="auto">
          <a:xfrm>
            <a:off x="6443663" y="4292600"/>
            <a:ext cx="1512887" cy="1177925"/>
            <a:chOff x="4694" y="2069"/>
            <a:chExt cx="953" cy="742"/>
          </a:xfrm>
        </p:grpSpPr>
        <p:sp>
          <p:nvSpPr>
            <p:cNvPr id="13354" name="Rectangle 42"/>
            <p:cNvSpPr>
              <a:spLocks noChangeArrowheads="1"/>
            </p:cNvSpPr>
            <p:nvPr/>
          </p:nvSpPr>
          <p:spPr bwMode="auto">
            <a:xfrm>
              <a:off x="4785" y="2069"/>
              <a:ext cx="771" cy="726"/>
            </a:xfrm>
            <a:prstGeom prst="rect">
              <a:avLst/>
            </a:prstGeom>
            <a:solidFill>
              <a:srgbClr val="00007A"/>
            </a:solidFill>
            <a:ln w="28575">
              <a:solidFill>
                <a:srgbClr val="66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355" name="Group 43"/>
            <p:cNvGrpSpPr>
              <a:grpSpLocks/>
            </p:cNvGrpSpPr>
            <p:nvPr/>
          </p:nvGrpSpPr>
          <p:grpSpPr bwMode="auto">
            <a:xfrm>
              <a:off x="4694" y="2115"/>
              <a:ext cx="953" cy="696"/>
              <a:chOff x="4468" y="3068"/>
              <a:chExt cx="953" cy="696"/>
            </a:xfrm>
          </p:grpSpPr>
          <p:sp>
            <p:nvSpPr>
              <p:cNvPr id="13356" name="Text Box 44"/>
              <p:cNvSpPr txBox="1">
                <a:spLocks noChangeArrowheads="1"/>
              </p:cNvSpPr>
              <p:nvPr/>
            </p:nvSpPr>
            <p:spPr bwMode="auto">
              <a:xfrm>
                <a:off x="4468" y="3068"/>
                <a:ext cx="95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2400" b="1">
                    <a:solidFill>
                      <a:schemeClr val="bg1"/>
                    </a:solidFill>
                  </a:rPr>
                  <a:t>C=</a:t>
                </a:r>
                <a:r>
                  <a:rPr lang="es-ES_tradnl" sz="2400" b="1">
                    <a:solidFill>
                      <a:srgbClr val="FF0000"/>
                    </a:solidFill>
                  </a:rPr>
                  <a:t>X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3357" name="Line 45"/>
              <p:cNvSpPr>
                <a:spLocks noChangeShapeType="1"/>
              </p:cNvSpPr>
              <p:nvPr/>
            </p:nvSpPr>
            <p:spPr bwMode="auto">
              <a:xfrm>
                <a:off x="4809" y="3340"/>
                <a:ext cx="0" cy="181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58" name="Text Box 46"/>
              <p:cNvSpPr txBox="1">
                <a:spLocks noChangeArrowheads="1"/>
              </p:cNvSpPr>
              <p:nvPr/>
            </p:nvSpPr>
            <p:spPr bwMode="auto">
              <a:xfrm>
                <a:off x="4673" y="3476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r"/>
                <a:r>
                  <a:rPr lang="es-ES_tradnl" sz="2400" b="1">
                    <a:solidFill>
                      <a:srgbClr val="FF0000"/>
                    </a:solidFill>
                  </a:rPr>
                  <a:t>Y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13361" name="Group 49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3362" name="Group 50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3363" name="Group 51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3364" name="Oval 52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65" name="Oval 53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66" name="Oval 54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67" name="AutoShape 55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3368" name="Text Box 56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3369" name="Oval 57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393" name="Group 81"/>
          <p:cNvGrpSpPr>
            <a:grpSpLocks/>
          </p:cNvGrpSpPr>
          <p:nvPr/>
        </p:nvGrpSpPr>
        <p:grpSpPr bwMode="auto">
          <a:xfrm>
            <a:off x="1908175" y="404813"/>
            <a:ext cx="5400675" cy="820737"/>
            <a:chOff x="1202" y="255"/>
            <a:chExt cx="3402" cy="517"/>
          </a:xfrm>
        </p:grpSpPr>
        <p:sp>
          <p:nvSpPr>
            <p:cNvPr id="13370" name="Rectangle 58"/>
            <p:cNvSpPr>
              <a:spLocks noChangeArrowheads="1"/>
            </p:cNvSpPr>
            <p:nvPr/>
          </p:nvSpPr>
          <p:spPr bwMode="auto">
            <a:xfrm>
              <a:off x="1247" y="346"/>
              <a:ext cx="3227" cy="409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50000">
                  <a:srgbClr val="00FF99"/>
                </a:gs>
                <a:gs pos="100000">
                  <a:srgbClr val="0000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s-ES_tradnl" sz="2400">
                  <a:solidFill>
                    <a:schemeClr val="tx2"/>
                  </a:solidFill>
                </a:rPr>
                <a:t>SYSTEMATICS</a:t>
              </a:r>
              <a:endParaRPr lang="en-US" sz="2400">
                <a:solidFill>
                  <a:schemeClr val="tx2"/>
                </a:solidFill>
              </a:endParaRPr>
            </a:p>
          </p:txBody>
        </p:sp>
        <p:grpSp>
          <p:nvGrpSpPr>
            <p:cNvPr id="13371" name="Group 59"/>
            <p:cNvGrpSpPr>
              <a:grpSpLocks/>
            </p:cNvGrpSpPr>
            <p:nvPr/>
          </p:nvGrpSpPr>
          <p:grpSpPr bwMode="auto">
            <a:xfrm>
              <a:off x="1202" y="255"/>
              <a:ext cx="3402" cy="517"/>
              <a:chOff x="1383" y="255"/>
              <a:chExt cx="3402" cy="517"/>
            </a:xfrm>
          </p:grpSpPr>
          <p:sp>
            <p:nvSpPr>
              <p:cNvPr id="13372" name="AutoShape 60"/>
              <p:cNvSpPr>
                <a:spLocks noChangeArrowheads="1"/>
              </p:cNvSpPr>
              <p:nvPr/>
            </p:nvSpPr>
            <p:spPr bwMode="auto">
              <a:xfrm rot="16200000">
                <a:off x="2946" y="-1171"/>
                <a:ext cx="165" cy="3199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bg1">
                      <a:alpha val="8300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13373" name="Oval 61"/>
              <p:cNvSpPr>
                <a:spLocks noChangeArrowheads="1"/>
              </p:cNvSpPr>
              <p:nvPr/>
            </p:nvSpPr>
            <p:spPr bwMode="auto">
              <a:xfrm>
                <a:off x="4145" y="255"/>
                <a:ext cx="640" cy="31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13374" name="Oval 62"/>
              <p:cNvSpPr>
                <a:spLocks noChangeArrowheads="1"/>
              </p:cNvSpPr>
              <p:nvPr/>
            </p:nvSpPr>
            <p:spPr bwMode="auto">
              <a:xfrm>
                <a:off x="1383" y="572"/>
                <a:ext cx="345" cy="20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94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</p:grpSp>
      <p:grpSp>
        <p:nvGrpSpPr>
          <p:cNvPr id="13375" name="Group 63"/>
          <p:cNvGrpSpPr>
            <a:grpSpLocks/>
          </p:cNvGrpSpPr>
          <p:nvPr/>
        </p:nvGrpSpPr>
        <p:grpSpPr bwMode="auto">
          <a:xfrm>
            <a:off x="2555875" y="5589588"/>
            <a:ext cx="1727200" cy="720725"/>
            <a:chOff x="2835" y="3249"/>
            <a:chExt cx="1088" cy="454"/>
          </a:xfrm>
        </p:grpSpPr>
        <p:sp>
          <p:nvSpPr>
            <p:cNvPr id="13376" name="Rectangle 64"/>
            <p:cNvSpPr>
              <a:spLocks noChangeArrowheads="1"/>
            </p:cNvSpPr>
            <p:nvPr/>
          </p:nvSpPr>
          <p:spPr bwMode="auto">
            <a:xfrm>
              <a:off x="2835" y="3249"/>
              <a:ext cx="1088" cy="454"/>
            </a:xfrm>
            <a:prstGeom prst="rect">
              <a:avLst/>
            </a:prstGeom>
            <a:solidFill>
              <a:srgbClr val="00007A"/>
            </a:solidFill>
            <a:ln w="38100">
              <a:solidFill>
                <a:srgbClr val="66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7" name="Text Box 65"/>
            <p:cNvSpPr txBox="1">
              <a:spLocks noChangeArrowheads="1"/>
            </p:cNvSpPr>
            <p:nvPr/>
          </p:nvSpPr>
          <p:spPr bwMode="auto">
            <a:xfrm>
              <a:off x="3109" y="3340"/>
              <a:ext cx="769" cy="288"/>
            </a:xfrm>
            <a:prstGeom prst="rect">
              <a:avLst/>
            </a:prstGeom>
            <a:solidFill>
              <a:srgbClr val="00007A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2400" b="1">
                  <a:solidFill>
                    <a:schemeClr val="bg1"/>
                  </a:solidFill>
                </a:rPr>
                <a:t> C     </a:t>
              </a:r>
              <a:r>
                <a:rPr lang="es-ES_tradnl" sz="2400" b="1">
                  <a:solidFill>
                    <a:srgbClr val="FF0000"/>
                  </a:solidFill>
                </a:rPr>
                <a:t>X</a:t>
              </a:r>
              <a:endParaRPr lang="en-US" sz="2400" b="1">
                <a:solidFill>
                  <a:srgbClr val="FF0000"/>
                </a:solidFill>
              </a:endParaRPr>
            </a:p>
          </p:txBody>
        </p:sp>
        <p:sp>
          <p:nvSpPr>
            <p:cNvPr id="13378" name="Line 66"/>
            <p:cNvSpPr>
              <a:spLocks noChangeShapeType="1"/>
            </p:cNvSpPr>
            <p:nvPr/>
          </p:nvSpPr>
          <p:spPr bwMode="auto">
            <a:xfrm flipH="1">
              <a:off x="3107" y="3475"/>
              <a:ext cx="11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79" name="Text Box 67"/>
            <p:cNvSpPr txBox="1">
              <a:spLocks noChangeArrowheads="1"/>
            </p:cNvSpPr>
            <p:nvPr/>
          </p:nvSpPr>
          <p:spPr bwMode="auto">
            <a:xfrm>
              <a:off x="2927" y="3340"/>
              <a:ext cx="23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s-ES_tradnl" sz="2400" b="1">
                  <a:solidFill>
                    <a:srgbClr val="FF0000"/>
                  </a:solidFill>
                </a:rPr>
                <a:t>Z</a:t>
              </a:r>
              <a:endParaRPr lang="en-US" sz="2400" b="1">
                <a:solidFill>
                  <a:srgbClr val="FF0000"/>
                </a:solidFill>
              </a:endParaRPr>
            </a:p>
          </p:txBody>
        </p:sp>
        <p:sp>
          <p:nvSpPr>
            <p:cNvPr id="13380" name="Line 68"/>
            <p:cNvSpPr>
              <a:spLocks noChangeShapeType="1"/>
            </p:cNvSpPr>
            <p:nvPr/>
          </p:nvSpPr>
          <p:spPr bwMode="auto">
            <a:xfrm>
              <a:off x="3439" y="3430"/>
              <a:ext cx="14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81" name="Line 69"/>
            <p:cNvSpPr>
              <a:spLocks noChangeShapeType="1"/>
            </p:cNvSpPr>
            <p:nvPr/>
          </p:nvSpPr>
          <p:spPr bwMode="auto">
            <a:xfrm>
              <a:off x="3439" y="3476"/>
              <a:ext cx="14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82" name="Line 70"/>
            <p:cNvSpPr>
              <a:spLocks noChangeShapeType="1"/>
            </p:cNvSpPr>
            <p:nvPr/>
          </p:nvSpPr>
          <p:spPr bwMode="auto">
            <a:xfrm>
              <a:off x="3439" y="3521"/>
              <a:ext cx="14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83" name="Text Box 71"/>
          <p:cNvSpPr txBox="1">
            <a:spLocks noChangeArrowheads="1"/>
          </p:cNvSpPr>
          <p:nvPr/>
        </p:nvSpPr>
        <p:spPr bwMode="auto">
          <a:xfrm>
            <a:off x="6011863" y="2565400"/>
            <a:ext cx="1512887" cy="495300"/>
          </a:xfrm>
          <a:prstGeom prst="rect">
            <a:avLst/>
          </a:prstGeom>
          <a:solidFill>
            <a:srgbClr val="00007A"/>
          </a:solidFill>
          <a:ln w="38100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C≡C</a:t>
            </a:r>
            <a:endParaRPr lang="en-US" sz="2400" b="1">
              <a:solidFill>
                <a:schemeClr val="bg1"/>
              </a:solidFill>
            </a:endParaRPr>
          </a:p>
        </p:txBody>
      </p:sp>
      <p:grpSp>
        <p:nvGrpSpPr>
          <p:cNvPr id="13384" name="Group 72"/>
          <p:cNvGrpSpPr>
            <a:grpSpLocks/>
          </p:cNvGrpSpPr>
          <p:nvPr/>
        </p:nvGrpSpPr>
        <p:grpSpPr bwMode="auto">
          <a:xfrm>
            <a:off x="6732588" y="6308725"/>
            <a:ext cx="2087562" cy="360363"/>
            <a:chOff x="4241" y="3974"/>
            <a:chExt cx="1315" cy="227"/>
          </a:xfrm>
        </p:grpSpPr>
        <p:sp>
          <p:nvSpPr>
            <p:cNvPr id="13385" name="AutoShape 73">
              <a:hlinkClick r:id="" action="ppaction://hlinkshowjump?jump=previousslide" highlightClick="1"/>
            </p:cNvPr>
            <p:cNvSpPr>
              <a:spLocks noChangeArrowheads="1"/>
            </p:cNvSpPr>
            <p:nvPr/>
          </p:nvSpPr>
          <p:spPr bwMode="auto">
            <a:xfrm>
              <a:off x="4808" y="4065"/>
              <a:ext cx="130" cy="136"/>
            </a:xfrm>
            <a:prstGeom prst="actionButtonBackPrevious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6" name="AutoShape 74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4989" y="4065"/>
              <a:ext cx="130" cy="136"/>
            </a:xfrm>
            <a:prstGeom prst="actionButtonForwardNext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7" name="AutoShape 75">
              <a:hlinkClick r:id="rId2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5151" y="4065"/>
              <a:ext cx="156" cy="135"/>
            </a:xfrm>
            <a:prstGeom prst="actionButtonEnd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8" name="AutoShape 76">
              <a:hlinkClick r:id="" action="ppaction://hlinkshowjump?jump=firstslide" highlightClick="1"/>
            </p:cNvPr>
            <p:cNvSpPr>
              <a:spLocks noChangeArrowheads="1"/>
            </p:cNvSpPr>
            <p:nvPr/>
          </p:nvSpPr>
          <p:spPr bwMode="auto">
            <a:xfrm>
              <a:off x="4581" y="4065"/>
              <a:ext cx="181" cy="136"/>
            </a:xfrm>
            <a:prstGeom prst="actionButtonBeginning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9" name="AutoShape 77">
              <a:hlinkClick r:id="rId3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4354" y="4065"/>
              <a:ext cx="182" cy="135"/>
            </a:xfrm>
            <a:prstGeom prst="actionButtonHom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3390" name="AutoShape 78">
              <a:hlinkClick r:id="" action="ppaction://hlinkshowjump?jump=endshow" highlightClick="1"/>
            </p:cNvPr>
            <p:cNvSpPr>
              <a:spLocks noChangeArrowheads="1"/>
            </p:cNvSpPr>
            <p:nvPr/>
          </p:nvSpPr>
          <p:spPr bwMode="auto">
            <a:xfrm>
              <a:off x="5330" y="4065"/>
              <a:ext cx="181" cy="136"/>
            </a:xfrm>
            <a:prstGeom prst="actionButtonReturn">
              <a:avLst/>
            </a:prstGeom>
            <a:solidFill>
              <a:srgbClr val="FF9900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91" name="Line 79"/>
            <p:cNvSpPr>
              <a:spLocks noChangeShapeType="1"/>
            </p:cNvSpPr>
            <p:nvPr/>
          </p:nvSpPr>
          <p:spPr bwMode="auto">
            <a:xfrm>
              <a:off x="4241" y="3974"/>
              <a:ext cx="1315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92" name="Text Box 80"/>
          <p:cNvSpPr txBox="1">
            <a:spLocks noChangeArrowheads="1"/>
          </p:cNvSpPr>
          <p:nvPr/>
        </p:nvSpPr>
        <p:spPr bwMode="auto">
          <a:xfrm>
            <a:off x="3348038" y="3573463"/>
            <a:ext cx="25908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</a:rPr>
              <a:t>All functional groups fall within these bonding types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13394" name="Rectangle 82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95" name="Text Box 83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9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3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800"/>
                            </p:stCondLst>
                            <p:childTnLst>
                              <p:par>
                                <p:cTn id="28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3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8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300"/>
                            </p:stCondLst>
                            <p:childTnLst>
                              <p:par>
                                <p:cTn id="45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800"/>
                            </p:stCondLst>
                            <p:childTnLst>
                              <p:par>
                                <p:cTn id="52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300"/>
                            </p:stCondLst>
                            <p:childTnLst>
                              <p:par>
                                <p:cTn id="59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800"/>
                            </p:stCondLst>
                            <p:childTnLst>
                              <p:par>
                                <p:cTn id="66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800"/>
                            </p:stCondLst>
                            <p:childTnLst>
                              <p:par>
                                <p:cTn id="73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6300"/>
                            </p:stCondLst>
                            <p:childTnLst>
                              <p:par>
                                <p:cTn id="80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8800"/>
                            </p:stCondLst>
                            <p:childTnLst>
                              <p:par>
                                <p:cTn id="87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300"/>
                            </p:stCondLst>
                            <p:childTnLst>
                              <p:par>
                                <p:cTn id="94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6" dur="80"/>
                                        <p:tgtEl>
                                          <p:spTgt spid="13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7" dur="80"/>
                                        <p:tgtEl>
                                          <p:spTgt spid="13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80"/>
                                        <p:tgtEl>
                                          <p:spTgt spid="13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 animBg="1"/>
      <p:bldP spid="13327" grpId="0" animBg="1"/>
      <p:bldP spid="13328" grpId="0"/>
      <p:bldP spid="13329" grpId="0" animBg="1"/>
      <p:bldP spid="13333" grpId="0" animBg="1"/>
      <p:bldP spid="13342" grpId="0" animBg="1"/>
      <p:bldP spid="13343" grpId="0"/>
      <p:bldP spid="13383" grpId="0" animBg="1"/>
      <p:bldP spid="133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403350" y="2205038"/>
            <a:ext cx="2663825" cy="4321175"/>
            <a:chOff x="884" y="1389"/>
            <a:chExt cx="1678" cy="2722"/>
          </a:xfrm>
        </p:grpSpPr>
        <p:sp>
          <p:nvSpPr>
            <p:cNvPr id="14339" name="AutoShape 3"/>
            <p:cNvSpPr>
              <a:spLocks noChangeArrowheads="1"/>
            </p:cNvSpPr>
            <p:nvPr/>
          </p:nvSpPr>
          <p:spPr bwMode="auto">
            <a:xfrm>
              <a:off x="884" y="1389"/>
              <a:ext cx="1678" cy="27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003366"/>
                </a:gs>
                <a:gs pos="100000">
                  <a:schemeClr val="tx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4340" name="Oval 4"/>
            <p:cNvSpPr>
              <a:spLocks noChangeArrowheads="1"/>
            </p:cNvSpPr>
            <p:nvPr/>
          </p:nvSpPr>
          <p:spPr bwMode="auto">
            <a:xfrm>
              <a:off x="975" y="1706"/>
              <a:ext cx="91" cy="231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1" name="Oval 5"/>
            <p:cNvSpPr>
              <a:spLocks noChangeArrowheads="1"/>
            </p:cNvSpPr>
            <p:nvPr/>
          </p:nvSpPr>
          <p:spPr bwMode="auto">
            <a:xfrm rot="16200000">
              <a:off x="2155" y="1235"/>
              <a:ext cx="136" cy="499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348" name="AutoShape 12"/>
          <p:cNvSpPr>
            <a:spLocks noChangeArrowheads="1"/>
          </p:cNvSpPr>
          <p:nvPr/>
        </p:nvSpPr>
        <p:spPr bwMode="auto">
          <a:xfrm>
            <a:off x="5003800" y="1773238"/>
            <a:ext cx="3744913" cy="503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0C0C0"/>
              </a:gs>
              <a:gs pos="5000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s-ES_tradnl" sz="2000">
                <a:solidFill>
                  <a:srgbClr val="66FF33"/>
                </a:solidFill>
              </a:rPr>
              <a:t>C bonded to N, O, S, Halogens</a:t>
            </a:r>
            <a:endParaRPr lang="en-US" sz="2000">
              <a:solidFill>
                <a:srgbClr val="66FF33"/>
              </a:solidFill>
            </a:endParaRPr>
          </a:p>
        </p:txBody>
      </p:sp>
      <p:graphicFrame>
        <p:nvGraphicFramePr>
          <p:cNvPr id="14349" name="Object 13"/>
          <p:cNvGraphicFramePr>
            <a:graphicFrameLocks noChangeAspect="1"/>
          </p:cNvGraphicFramePr>
          <p:nvPr/>
        </p:nvGraphicFramePr>
        <p:xfrm>
          <a:off x="1690688" y="2492375"/>
          <a:ext cx="1811337" cy="327025"/>
        </p:xfrm>
        <a:graphic>
          <a:graphicData uri="http://schemas.openxmlformats.org/presentationml/2006/ole">
            <p:oleObj spid="_x0000_s14349" name="Document" r:id="rId3" imgW="1162080" imgH="209520" progId="ChemWindow.Document">
              <p:embed/>
            </p:oleObj>
          </a:graphicData>
        </a:graphic>
      </p:graphicFrame>
      <p:graphicFrame>
        <p:nvGraphicFramePr>
          <p:cNvPr id="14350" name="Object 14"/>
          <p:cNvGraphicFramePr>
            <a:graphicFrameLocks noChangeAspect="1"/>
          </p:cNvGraphicFramePr>
          <p:nvPr/>
        </p:nvGraphicFramePr>
        <p:xfrm>
          <a:off x="2033588" y="3068638"/>
          <a:ext cx="1249362" cy="327025"/>
        </p:xfrm>
        <a:graphic>
          <a:graphicData uri="http://schemas.openxmlformats.org/presentationml/2006/ole">
            <p:oleObj spid="_x0000_s14350" name="Document" r:id="rId4" imgW="800280" imgH="209520" progId="ChemWindow.Document">
              <p:embed/>
            </p:oleObj>
          </a:graphicData>
        </a:graphic>
      </p:graphicFrame>
      <p:graphicFrame>
        <p:nvGraphicFramePr>
          <p:cNvPr id="14351" name="Object 15"/>
          <p:cNvGraphicFramePr>
            <a:graphicFrameLocks noChangeAspect="1"/>
          </p:cNvGraphicFramePr>
          <p:nvPr/>
        </p:nvGraphicFramePr>
        <p:xfrm>
          <a:off x="1731963" y="4508500"/>
          <a:ext cx="1693862" cy="327025"/>
        </p:xfrm>
        <a:graphic>
          <a:graphicData uri="http://schemas.openxmlformats.org/presentationml/2006/ole">
            <p:oleObj spid="_x0000_s14351" name="Document" r:id="rId5" imgW="1085760" imgH="209520" progId="ChemWindow.Document">
              <p:embed/>
            </p:oleObj>
          </a:graphicData>
        </a:graphic>
      </p:graphicFrame>
      <p:graphicFrame>
        <p:nvGraphicFramePr>
          <p:cNvPr id="14352" name="Object 16"/>
          <p:cNvGraphicFramePr>
            <a:graphicFrameLocks noChangeAspect="1"/>
          </p:cNvGraphicFramePr>
          <p:nvPr/>
        </p:nvGraphicFramePr>
        <p:xfrm>
          <a:off x="1690688" y="5373688"/>
          <a:ext cx="1812925" cy="327025"/>
        </p:xfrm>
        <a:graphic>
          <a:graphicData uri="http://schemas.openxmlformats.org/presentationml/2006/ole">
            <p:oleObj spid="_x0000_s14352" name="Document" r:id="rId6" imgW="1162080" imgH="209520" progId="ChemWindow.Document">
              <p:embed/>
            </p:oleObj>
          </a:graphicData>
        </a:graphic>
      </p:graphicFrame>
      <p:graphicFrame>
        <p:nvGraphicFramePr>
          <p:cNvPr id="14353" name="Object 17"/>
          <p:cNvGraphicFramePr>
            <a:graphicFrameLocks noChangeAspect="1"/>
          </p:cNvGraphicFramePr>
          <p:nvPr/>
        </p:nvGraphicFramePr>
        <p:xfrm>
          <a:off x="2051050" y="6021388"/>
          <a:ext cx="1249363" cy="327025"/>
        </p:xfrm>
        <a:graphic>
          <a:graphicData uri="http://schemas.openxmlformats.org/presentationml/2006/ole">
            <p:oleObj spid="_x0000_s14353" name="Document" r:id="rId7" imgW="800280" imgH="209520" progId="ChemWindow.Document">
              <p:embed/>
            </p:oleObj>
          </a:graphicData>
        </a:graphic>
      </p:graphicFrame>
      <p:grpSp>
        <p:nvGrpSpPr>
          <p:cNvPr id="14401" name="Group 65"/>
          <p:cNvGrpSpPr>
            <a:grpSpLocks/>
          </p:cNvGrpSpPr>
          <p:nvPr/>
        </p:nvGrpSpPr>
        <p:grpSpPr bwMode="auto">
          <a:xfrm>
            <a:off x="3924300" y="2492375"/>
            <a:ext cx="1944688" cy="431800"/>
            <a:chOff x="2472" y="1570"/>
            <a:chExt cx="1225" cy="272"/>
          </a:xfrm>
        </p:grpSpPr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2517" y="1570"/>
              <a:ext cx="1180" cy="2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4" name="Line 18"/>
            <p:cNvSpPr>
              <a:spLocks noChangeShapeType="1"/>
            </p:cNvSpPr>
            <p:nvPr/>
          </p:nvSpPr>
          <p:spPr bwMode="auto">
            <a:xfrm>
              <a:off x="2472" y="1706"/>
              <a:ext cx="27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02" name="Group 66"/>
          <p:cNvGrpSpPr>
            <a:grpSpLocks/>
          </p:cNvGrpSpPr>
          <p:nvPr/>
        </p:nvGrpSpPr>
        <p:grpSpPr bwMode="auto">
          <a:xfrm>
            <a:off x="3924300" y="3213100"/>
            <a:ext cx="2087563" cy="431800"/>
            <a:chOff x="2472" y="2024"/>
            <a:chExt cx="1315" cy="272"/>
          </a:xfrm>
        </p:grpSpPr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2517" y="2024"/>
              <a:ext cx="1270" cy="2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>
              <a:off x="2472" y="2160"/>
              <a:ext cx="27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03" name="Group 67"/>
          <p:cNvGrpSpPr>
            <a:grpSpLocks/>
          </p:cNvGrpSpPr>
          <p:nvPr/>
        </p:nvGrpSpPr>
        <p:grpSpPr bwMode="auto">
          <a:xfrm>
            <a:off x="3924300" y="3933825"/>
            <a:ext cx="2087563" cy="431800"/>
            <a:chOff x="2472" y="2478"/>
            <a:chExt cx="1315" cy="272"/>
          </a:xfrm>
        </p:grpSpPr>
        <p:sp>
          <p:nvSpPr>
            <p:cNvPr id="14344" name="Rectangle 8"/>
            <p:cNvSpPr>
              <a:spLocks noChangeArrowheads="1"/>
            </p:cNvSpPr>
            <p:nvPr/>
          </p:nvSpPr>
          <p:spPr bwMode="auto">
            <a:xfrm>
              <a:off x="2517" y="2478"/>
              <a:ext cx="1270" cy="2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6" name="Line 20"/>
            <p:cNvSpPr>
              <a:spLocks noChangeShapeType="1"/>
            </p:cNvSpPr>
            <p:nvPr/>
          </p:nvSpPr>
          <p:spPr bwMode="auto">
            <a:xfrm>
              <a:off x="2472" y="2614"/>
              <a:ext cx="27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04" name="Group 68"/>
          <p:cNvGrpSpPr>
            <a:grpSpLocks/>
          </p:cNvGrpSpPr>
          <p:nvPr/>
        </p:nvGrpSpPr>
        <p:grpSpPr bwMode="auto">
          <a:xfrm>
            <a:off x="3924300" y="4652963"/>
            <a:ext cx="2087563" cy="431800"/>
            <a:chOff x="2472" y="2931"/>
            <a:chExt cx="1315" cy="272"/>
          </a:xfrm>
        </p:grpSpPr>
        <p:sp>
          <p:nvSpPr>
            <p:cNvPr id="14345" name="Rectangle 9"/>
            <p:cNvSpPr>
              <a:spLocks noChangeArrowheads="1"/>
            </p:cNvSpPr>
            <p:nvPr/>
          </p:nvSpPr>
          <p:spPr bwMode="auto">
            <a:xfrm>
              <a:off x="2517" y="2931"/>
              <a:ext cx="1270" cy="2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7" name="Line 21"/>
            <p:cNvSpPr>
              <a:spLocks noChangeShapeType="1"/>
            </p:cNvSpPr>
            <p:nvPr/>
          </p:nvSpPr>
          <p:spPr bwMode="auto">
            <a:xfrm>
              <a:off x="2472" y="3067"/>
              <a:ext cx="27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05" name="Group 69"/>
          <p:cNvGrpSpPr>
            <a:grpSpLocks/>
          </p:cNvGrpSpPr>
          <p:nvPr/>
        </p:nvGrpSpPr>
        <p:grpSpPr bwMode="auto">
          <a:xfrm>
            <a:off x="3924300" y="5373688"/>
            <a:ext cx="2087563" cy="431800"/>
            <a:chOff x="2472" y="3385"/>
            <a:chExt cx="1315" cy="272"/>
          </a:xfrm>
        </p:grpSpPr>
        <p:sp>
          <p:nvSpPr>
            <p:cNvPr id="14346" name="Rectangle 10"/>
            <p:cNvSpPr>
              <a:spLocks noChangeArrowheads="1"/>
            </p:cNvSpPr>
            <p:nvPr/>
          </p:nvSpPr>
          <p:spPr bwMode="auto">
            <a:xfrm>
              <a:off x="2517" y="3385"/>
              <a:ext cx="1270" cy="2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8" name="Line 22"/>
            <p:cNvSpPr>
              <a:spLocks noChangeShapeType="1"/>
            </p:cNvSpPr>
            <p:nvPr/>
          </p:nvSpPr>
          <p:spPr bwMode="auto">
            <a:xfrm>
              <a:off x="2472" y="3521"/>
              <a:ext cx="27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06" name="Group 70"/>
          <p:cNvGrpSpPr>
            <a:grpSpLocks/>
          </p:cNvGrpSpPr>
          <p:nvPr/>
        </p:nvGrpSpPr>
        <p:grpSpPr bwMode="auto">
          <a:xfrm>
            <a:off x="3852863" y="5949950"/>
            <a:ext cx="2016125" cy="431800"/>
            <a:chOff x="2427" y="3748"/>
            <a:chExt cx="1270" cy="272"/>
          </a:xfrm>
        </p:grpSpPr>
        <p:sp>
          <p:nvSpPr>
            <p:cNvPr id="14347" name="Rectangle 11"/>
            <p:cNvSpPr>
              <a:spLocks noChangeArrowheads="1"/>
            </p:cNvSpPr>
            <p:nvPr/>
          </p:nvSpPr>
          <p:spPr bwMode="auto">
            <a:xfrm>
              <a:off x="2427" y="3748"/>
              <a:ext cx="1270" cy="2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9" name="Line 23"/>
            <p:cNvSpPr>
              <a:spLocks noChangeShapeType="1"/>
            </p:cNvSpPr>
            <p:nvPr/>
          </p:nvSpPr>
          <p:spPr bwMode="auto">
            <a:xfrm>
              <a:off x="2472" y="3884"/>
              <a:ext cx="27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60" name="Text Box 24"/>
          <p:cNvSpPr txBox="1">
            <a:spLocks noChangeArrowheads="1"/>
          </p:cNvSpPr>
          <p:nvPr/>
        </p:nvSpPr>
        <p:spPr bwMode="auto">
          <a:xfrm>
            <a:off x="5076825" y="2565400"/>
            <a:ext cx="3167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b="1"/>
              <a:t>ALCOHOLS, CARBINOLS</a:t>
            </a:r>
            <a:endParaRPr lang="en-US" b="1"/>
          </a:p>
        </p:txBody>
      </p:sp>
      <p:sp>
        <p:nvSpPr>
          <p:cNvPr id="14361" name="Text Box 25"/>
          <p:cNvSpPr txBox="1">
            <a:spLocks noChangeArrowheads="1"/>
          </p:cNvSpPr>
          <p:nvPr/>
        </p:nvSpPr>
        <p:spPr bwMode="auto">
          <a:xfrm>
            <a:off x="5148263" y="3213100"/>
            <a:ext cx="1111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ETHERS</a:t>
            </a:r>
            <a:endParaRPr lang="en-US" b="1"/>
          </a:p>
        </p:txBody>
      </p:sp>
      <p:sp>
        <p:nvSpPr>
          <p:cNvPr id="14362" name="Text Box 26"/>
          <p:cNvSpPr txBox="1">
            <a:spLocks noChangeArrowheads="1"/>
          </p:cNvSpPr>
          <p:nvPr/>
        </p:nvSpPr>
        <p:spPr bwMode="auto">
          <a:xfrm>
            <a:off x="5148263" y="393382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AMINES</a:t>
            </a:r>
            <a:endParaRPr lang="en-US" b="1"/>
          </a:p>
        </p:txBody>
      </p:sp>
      <p:sp>
        <p:nvSpPr>
          <p:cNvPr id="14363" name="Text Box 27"/>
          <p:cNvSpPr txBox="1">
            <a:spLocks noChangeArrowheads="1"/>
          </p:cNvSpPr>
          <p:nvPr/>
        </p:nvSpPr>
        <p:spPr bwMode="auto">
          <a:xfrm>
            <a:off x="5148263" y="4652963"/>
            <a:ext cx="3744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b="1"/>
              <a:t>HALIDES (fluorides, chlorides…)</a:t>
            </a:r>
            <a:endParaRPr lang="en-US" b="1"/>
          </a:p>
        </p:txBody>
      </p:sp>
      <p:sp>
        <p:nvSpPr>
          <p:cNvPr id="14364" name="Text Box 28"/>
          <p:cNvSpPr txBox="1">
            <a:spLocks noChangeArrowheads="1"/>
          </p:cNvSpPr>
          <p:nvPr/>
        </p:nvSpPr>
        <p:spPr bwMode="auto">
          <a:xfrm>
            <a:off x="4787900" y="5373688"/>
            <a:ext cx="3024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/>
              <a:t>THIOLS (mercaptans)</a:t>
            </a:r>
            <a:endParaRPr lang="en-US" b="1"/>
          </a:p>
        </p:txBody>
      </p:sp>
      <p:sp>
        <p:nvSpPr>
          <p:cNvPr id="14365" name="Text Box 29"/>
          <p:cNvSpPr txBox="1">
            <a:spLocks noChangeArrowheads="1"/>
          </p:cNvSpPr>
          <p:nvPr/>
        </p:nvSpPr>
        <p:spPr bwMode="auto">
          <a:xfrm>
            <a:off x="4859338" y="5949950"/>
            <a:ext cx="3241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/>
              <a:t>SULFIDES (thio-ethers)</a:t>
            </a:r>
            <a:endParaRPr lang="en-US" b="1"/>
          </a:p>
        </p:txBody>
      </p:sp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1763713" y="4797425"/>
            <a:ext cx="1584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33CC33"/>
                </a:solidFill>
              </a:rPr>
              <a:t>( F, Cl, Br, I )</a:t>
            </a:r>
            <a:endParaRPr lang="en-US" b="1">
              <a:solidFill>
                <a:srgbClr val="33CC33"/>
              </a:solidFill>
            </a:endParaRPr>
          </a:p>
        </p:txBody>
      </p: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0" y="0"/>
            <a:ext cx="9144000" cy="2349500"/>
          </a:xfrm>
          <a:prstGeom prst="rect">
            <a:avLst/>
          </a:prstGeom>
          <a:gradFill rotWithShape="1">
            <a:gsLst>
              <a:gs pos="0">
                <a:srgbClr val="5F5F5F"/>
              </a:gs>
              <a:gs pos="100000">
                <a:srgbClr val="5F5F5F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370" name="Group 34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4371" name="Group 35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4372" name="Group 36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4373" name="Oval 37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374" name="Oval 38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375" name="Oval 39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376" name="AutoShape 40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4377" name="Text Box 41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4378" name="Oval 42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380" name="Group 44"/>
          <p:cNvGrpSpPr>
            <a:grpSpLocks/>
          </p:cNvGrpSpPr>
          <p:nvPr/>
        </p:nvGrpSpPr>
        <p:grpSpPr bwMode="auto">
          <a:xfrm>
            <a:off x="1619250" y="3716338"/>
            <a:ext cx="1944688" cy="647700"/>
            <a:chOff x="975" y="2341"/>
            <a:chExt cx="1225" cy="408"/>
          </a:xfrm>
        </p:grpSpPr>
        <p:sp>
          <p:nvSpPr>
            <p:cNvPr id="14381" name="Oval 45"/>
            <p:cNvSpPr>
              <a:spLocks noChangeArrowheads="1"/>
            </p:cNvSpPr>
            <p:nvPr/>
          </p:nvSpPr>
          <p:spPr bwMode="auto">
            <a:xfrm>
              <a:off x="1746" y="2341"/>
              <a:ext cx="454" cy="40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4382" name="Object 46"/>
            <p:cNvGraphicFramePr>
              <a:graphicFrameLocks noChangeAspect="1"/>
            </p:cNvGraphicFramePr>
            <p:nvPr/>
          </p:nvGraphicFramePr>
          <p:xfrm>
            <a:off x="975" y="2432"/>
            <a:ext cx="1210" cy="225"/>
          </p:xfrm>
          <a:graphic>
            <a:graphicData uri="http://schemas.openxmlformats.org/presentationml/2006/ole">
              <p:oleObj spid="_x0000_s14382" name="Document" r:id="rId8" imgW="1228680" imgH="228600" progId="ChemWindow.Document">
                <p:embed/>
              </p:oleObj>
            </a:graphicData>
          </a:graphic>
        </p:graphicFrame>
      </p:grpSp>
      <p:sp>
        <p:nvSpPr>
          <p:cNvPr id="14383" name="Oval 47"/>
          <p:cNvSpPr>
            <a:spLocks noChangeArrowheads="1"/>
          </p:cNvSpPr>
          <p:nvPr/>
        </p:nvSpPr>
        <p:spPr bwMode="auto">
          <a:xfrm>
            <a:off x="3132138" y="765175"/>
            <a:ext cx="2879725" cy="1368425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CC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384" name="Group 48"/>
          <p:cNvGrpSpPr>
            <a:grpSpLocks/>
          </p:cNvGrpSpPr>
          <p:nvPr/>
        </p:nvGrpSpPr>
        <p:grpSpPr bwMode="auto">
          <a:xfrm>
            <a:off x="4140200" y="1196975"/>
            <a:ext cx="855663" cy="434975"/>
            <a:chOff x="4353" y="618"/>
            <a:chExt cx="539" cy="274"/>
          </a:xfrm>
        </p:grpSpPr>
        <p:sp>
          <p:nvSpPr>
            <p:cNvPr id="14385" name="Text Box 49"/>
            <p:cNvSpPr txBox="1">
              <a:spLocks noChangeArrowheads="1"/>
            </p:cNvSpPr>
            <p:nvPr/>
          </p:nvSpPr>
          <p:spPr bwMode="auto">
            <a:xfrm>
              <a:off x="4353" y="618"/>
              <a:ext cx="539" cy="274"/>
            </a:xfrm>
            <a:prstGeom prst="rect">
              <a:avLst/>
            </a:prstGeom>
            <a:solidFill>
              <a:schemeClr val="accent2"/>
            </a:solidFill>
            <a:ln w="38100">
              <a:solidFill>
                <a:srgbClr val="66FFFF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s-ES_tradnl" sz="2000" b="1">
                  <a:solidFill>
                    <a:schemeClr val="accent1"/>
                  </a:solidFill>
                </a:rPr>
                <a:t>C    </a:t>
              </a:r>
              <a:r>
                <a:rPr lang="es-ES_tradnl" sz="2000" b="1">
                  <a:solidFill>
                    <a:srgbClr val="FF0000"/>
                  </a:solidFill>
                </a:rPr>
                <a:t>X</a:t>
              </a:r>
              <a:endParaRPr lang="en-US" sz="2000" b="1">
                <a:solidFill>
                  <a:srgbClr val="FF0000"/>
                </a:solidFill>
              </a:endParaRPr>
            </a:p>
          </p:txBody>
        </p:sp>
        <p:sp>
          <p:nvSpPr>
            <p:cNvPr id="14386" name="Line 50"/>
            <p:cNvSpPr>
              <a:spLocks noChangeShapeType="1"/>
            </p:cNvSpPr>
            <p:nvPr/>
          </p:nvSpPr>
          <p:spPr bwMode="auto">
            <a:xfrm>
              <a:off x="4558" y="754"/>
              <a:ext cx="13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87" name="Group 51"/>
          <p:cNvGrpSpPr>
            <a:grpSpLocks/>
          </p:cNvGrpSpPr>
          <p:nvPr/>
        </p:nvGrpSpPr>
        <p:grpSpPr bwMode="auto">
          <a:xfrm>
            <a:off x="2195513" y="404813"/>
            <a:ext cx="5400675" cy="820737"/>
            <a:chOff x="1383" y="255"/>
            <a:chExt cx="3402" cy="517"/>
          </a:xfrm>
        </p:grpSpPr>
        <p:sp>
          <p:nvSpPr>
            <p:cNvPr id="14388" name="Rectangle 52"/>
            <p:cNvSpPr>
              <a:spLocks noChangeArrowheads="1"/>
            </p:cNvSpPr>
            <p:nvPr/>
          </p:nvSpPr>
          <p:spPr bwMode="auto">
            <a:xfrm>
              <a:off x="1429" y="346"/>
              <a:ext cx="3227" cy="409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50000">
                  <a:srgbClr val="00FF99"/>
                </a:gs>
                <a:gs pos="100000">
                  <a:srgbClr val="0000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s-ES_tradnl" sz="2400">
                  <a:solidFill>
                    <a:schemeClr val="tx2"/>
                  </a:solidFill>
                </a:rPr>
                <a:t>FROM THE MOST SIMPLE</a:t>
              </a:r>
              <a:endParaRPr lang="en-US" sz="2400">
                <a:solidFill>
                  <a:schemeClr val="tx2"/>
                </a:solidFill>
              </a:endParaRPr>
            </a:p>
          </p:txBody>
        </p:sp>
        <p:grpSp>
          <p:nvGrpSpPr>
            <p:cNvPr id="14389" name="Group 53"/>
            <p:cNvGrpSpPr>
              <a:grpSpLocks/>
            </p:cNvGrpSpPr>
            <p:nvPr/>
          </p:nvGrpSpPr>
          <p:grpSpPr bwMode="auto">
            <a:xfrm>
              <a:off x="1383" y="255"/>
              <a:ext cx="3402" cy="517"/>
              <a:chOff x="1383" y="255"/>
              <a:chExt cx="3402" cy="517"/>
            </a:xfrm>
          </p:grpSpPr>
          <p:sp>
            <p:nvSpPr>
              <p:cNvPr id="14390" name="AutoShape 54"/>
              <p:cNvSpPr>
                <a:spLocks noChangeArrowheads="1"/>
              </p:cNvSpPr>
              <p:nvPr/>
            </p:nvSpPr>
            <p:spPr bwMode="auto">
              <a:xfrm rot="16200000">
                <a:off x="2946" y="-1171"/>
                <a:ext cx="165" cy="3199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bg1">
                      <a:alpha val="8300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14391" name="Oval 55"/>
              <p:cNvSpPr>
                <a:spLocks noChangeArrowheads="1"/>
              </p:cNvSpPr>
              <p:nvPr/>
            </p:nvSpPr>
            <p:spPr bwMode="auto">
              <a:xfrm>
                <a:off x="4145" y="255"/>
                <a:ext cx="640" cy="31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14392" name="Oval 56"/>
              <p:cNvSpPr>
                <a:spLocks noChangeArrowheads="1"/>
              </p:cNvSpPr>
              <p:nvPr/>
            </p:nvSpPr>
            <p:spPr bwMode="auto">
              <a:xfrm>
                <a:off x="1383" y="572"/>
                <a:ext cx="345" cy="20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94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</p:grpSp>
      <p:grpSp>
        <p:nvGrpSpPr>
          <p:cNvPr id="14393" name="Group 57"/>
          <p:cNvGrpSpPr>
            <a:grpSpLocks/>
          </p:cNvGrpSpPr>
          <p:nvPr/>
        </p:nvGrpSpPr>
        <p:grpSpPr bwMode="auto">
          <a:xfrm>
            <a:off x="6732588" y="6308725"/>
            <a:ext cx="2087562" cy="360363"/>
            <a:chOff x="4241" y="3974"/>
            <a:chExt cx="1315" cy="227"/>
          </a:xfrm>
        </p:grpSpPr>
        <p:sp>
          <p:nvSpPr>
            <p:cNvPr id="14394" name="AutoShape 58">
              <a:hlinkClick r:id="" action="ppaction://hlinkshowjump?jump=previousslide" highlightClick="1"/>
            </p:cNvPr>
            <p:cNvSpPr>
              <a:spLocks noChangeArrowheads="1"/>
            </p:cNvSpPr>
            <p:nvPr/>
          </p:nvSpPr>
          <p:spPr bwMode="auto">
            <a:xfrm>
              <a:off x="4808" y="4065"/>
              <a:ext cx="130" cy="136"/>
            </a:xfrm>
            <a:prstGeom prst="actionButtonBackPrevious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95" name="AutoShape 59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4989" y="4065"/>
              <a:ext cx="130" cy="136"/>
            </a:xfrm>
            <a:prstGeom prst="actionButtonForwardNext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96" name="AutoShape 60">
              <a:hlinkClick r:id="rId9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5151" y="4065"/>
              <a:ext cx="156" cy="135"/>
            </a:xfrm>
            <a:prstGeom prst="actionButtonEnd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97" name="AutoShape 61">
              <a:hlinkClick r:id="" action="ppaction://hlinkshowjump?jump=firstslide" highlightClick="1"/>
            </p:cNvPr>
            <p:cNvSpPr>
              <a:spLocks noChangeArrowheads="1"/>
            </p:cNvSpPr>
            <p:nvPr/>
          </p:nvSpPr>
          <p:spPr bwMode="auto">
            <a:xfrm>
              <a:off x="4581" y="4065"/>
              <a:ext cx="181" cy="136"/>
            </a:xfrm>
            <a:prstGeom prst="actionButtonBeginning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98" name="AutoShape 62">
              <a:hlinkClick r:id="rId10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4354" y="4065"/>
              <a:ext cx="182" cy="135"/>
            </a:xfrm>
            <a:prstGeom prst="actionButtonHom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4399" name="AutoShape 63">
              <a:hlinkClick r:id="" action="ppaction://hlinkshowjump?jump=endshow" highlightClick="1"/>
            </p:cNvPr>
            <p:cNvSpPr>
              <a:spLocks noChangeArrowheads="1"/>
            </p:cNvSpPr>
            <p:nvPr/>
          </p:nvSpPr>
          <p:spPr bwMode="auto">
            <a:xfrm>
              <a:off x="5330" y="4065"/>
              <a:ext cx="181" cy="136"/>
            </a:xfrm>
            <a:prstGeom prst="actionButtonReturn">
              <a:avLst/>
            </a:prstGeom>
            <a:solidFill>
              <a:srgbClr val="FF9900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00" name="Line 64"/>
            <p:cNvSpPr>
              <a:spLocks noChangeShapeType="1"/>
            </p:cNvSpPr>
            <p:nvPr/>
          </p:nvSpPr>
          <p:spPr bwMode="auto">
            <a:xfrm>
              <a:off x="4241" y="3974"/>
              <a:ext cx="1315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407" name="Rectangle 71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08" name="Text Box 72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10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7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260"/>
                            </p:stCondLst>
                            <p:childTnLst>
                              <p:par>
                                <p:cTn id="7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760"/>
                            </p:stCondLst>
                            <p:childTnLst>
                              <p:par>
                                <p:cTn id="8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6" dur="80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7" dur="80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80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40"/>
                            </p:stCondLst>
                            <p:childTnLst>
                              <p:par>
                                <p:cTn id="9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540"/>
                            </p:stCondLst>
                            <p:childTnLst>
                              <p:par>
                                <p:cTn id="9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820"/>
                            </p:stCondLst>
                            <p:childTnLst>
                              <p:par>
                                <p:cTn id="10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6320"/>
                            </p:stCondLst>
                            <p:childTnLst>
                              <p:par>
                                <p:cTn id="1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2" dur="80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3" dur="80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80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7520"/>
                            </p:stCondLst>
                            <p:childTnLst>
                              <p:par>
                                <p:cTn id="11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4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8020"/>
                            </p:stCondLst>
                            <p:childTnLst>
                              <p:par>
                                <p:cTn id="1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5" dur="80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6" dur="80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80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780"/>
                            </p:stCondLst>
                            <p:childTnLst>
                              <p:par>
                                <p:cTn id="12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4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4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4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280"/>
                            </p:stCondLst>
                            <p:childTnLst>
                              <p:par>
                                <p:cTn id="13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8" dur="80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9" dur="80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80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nimBg="1"/>
      <p:bldP spid="14360" grpId="0"/>
      <p:bldP spid="14361" grpId="0"/>
      <p:bldP spid="14362" grpId="0"/>
      <p:bldP spid="14363" grpId="0"/>
      <p:bldP spid="14364" grpId="0"/>
      <p:bldP spid="14365" grpId="0"/>
      <p:bldP spid="14366" grpId="0"/>
      <p:bldP spid="143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27" name="Group 43"/>
          <p:cNvGrpSpPr>
            <a:grpSpLocks/>
          </p:cNvGrpSpPr>
          <p:nvPr/>
        </p:nvGrpSpPr>
        <p:grpSpPr bwMode="auto">
          <a:xfrm>
            <a:off x="4140200" y="2708275"/>
            <a:ext cx="1439863" cy="360363"/>
            <a:chOff x="1882" y="1706"/>
            <a:chExt cx="726" cy="227"/>
          </a:xfrm>
        </p:grpSpPr>
        <p:sp>
          <p:nvSpPr>
            <p:cNvPr id="16428" name="Rectangle 44"/>
            <p:cNvSpPr>
              <a:spLocks noChangeArrowheads="1"/>
            </p:cNvSpPr>
            <p:nvPr/>
          </p:nvSpPr>
          <p:spPr bwMode="auto">
            <a:xfrm>
              <a:off x="1882" y="1706"/>
              <a:ext cx="726" cy="227"/>
            </a:xfrm>
            <a:prstGeom prst="rect">
              <a:avLst/>
            </a:prstGeom>
            <a:gradFill rotWithShape="1">
              <a:gsLst>
                <a:gs pos="0">
                  <a:srgbClr val="003366"/>
                </a:gs>
                <a:gs pos="100000">
                  <a:srgbClr val="003366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29" name="Line 45"/>
            <p:cNvSpPr>
              <a:spLocks noChangeShapeType="1"/>
            </p:cNvSpPr>
            <p:nvPr/>
          </p:nvSpPr>
          <p:spPr bwMode="auto">
            <a:xfrm>
              <a:off x="1927" y="1797"/>
              <a:ext cx="260" cy="1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30" name="Group 46"/>
          <p:cNvGrpSpPr>
            <a:grpSpLocks/>
          </p:cNvGrpSpPr>
          <p:nvPr/>
        </p:nvGrpSpPr>
        <p:grpSpPr bwMode="auto">
          <a:xfrm>
            <a:off x="4211638" y="3716338"/>
            <a:ext cx="1439862" cy="360362"/>
            <a:chOff x="1882" y="1706"/>
            <a:chExt cx="726" cy="227"/>
          </a:xfrm>
        </p:grpSpPr>
        <p:sp>
          <p:nvSpPr>
            <p:cNvPr id="16431" name="Rectangle 47"/>
            <p:cNvSpPr>
              <a:spLocks noChangeArrowheads="1"/>
            </p:cNvSpPr>
            <p:nvPr/>
          </p:nvSpPr>
          <p:spPr bwMode="auto">
            <a:xfrm>
              <a:off x="1882" y="1706"/>
              <a:ext cx="726" cy="227"/>
            </a:xfrm>
            <a:prstGeom prst="rect">
              <a:avLst/>
            </a:prstGeom>
            <a:gradFill rotWithShape="1">
              <a:gsLst>
                <a:gs pos="0">
                  <a:srgbClr val="003366"/>
                </a:gs>
                <a:gs pos="100000">
                  <a:srgbClr val="003366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32" name="Line 48"/>
            <p:cNvSpPr>
              <a:spLocks noChangeShapeType="1"/>
            </p:cNvSpPr>
            <p:nvPr/>
          </p:nvSpPr>
          <p:spPr bwMode="auto">
            <a:xfrm>
              <a:off x="1927" y="1797"/>
              <a:ext cx="260" cy="1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33" name="Group 49"/>
          <p:cNvGrpSpPr>
            <a:grpSpLocks/>
          </p:cNvGrpSpPr>
          <p:nvPr/>
        </p:nvGrpSpPr>
        <p:grpSpPr bwMode="auto">
          <a:xfrm>
            <a:off x="4211638" y="4797425"/>
            <a:ext cx="1439862" cy="360363"/>
            <a:chOff x="1882" y="1706"/>
            <a:chExt cx="726" cy="227"/>
          </a:xfrm>
        </p:grpSpPr>
        <p:sp>
          <p:nvSpPr>
            <p:cNvPr id="16434" name="Rectangle 50"/>
            <p:cNvSpPr>
              <a:spLocks noChangeArrowheads="1"/>
            </p:cNvSpPr>
            <p:nvPr/>
          </p:nvSpPr>
          <p:spPr bwMode="auto">
            <a:xfrm>
              <a:off x="1882" y="1706"/>
              <a:ext cx="726" cy="227"/>
            </a:xfrm>
            <a:prstGeom prst="rect">
              <a:avLst/>
            </a:prstGeom>
            <a:gradFill rotWithShape="1">
              <a:gsLst>
                <a:gs pos="0">
                  <a:srgbClr val="003366"/>
                </a:gs>
                <a:gs pos="100000">
                  <a:srgbClr val="003366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35" name="Line 51"/>
            <p:cNvSpPr>
              <a:spLocks noChangeShapeType="1"/>
            </p:cNvSpPr>
            <p:nvPr/>
          </p:nvSpPr>
          <p:spPr bwMode="auto">
            <a:xfrm>
              <a:off x="1927" y="1797"/>
              <a:ext cx="260" cy="1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36" name="Group 52"/>
          <p:cNvGrpSpPr>
            <a:grpSpLocks/>
          </p:cNvGrpSpPr>
          <p:nvPr/>
        </p:nvGrpSpPr>
        <p:grpSpPr bwMode="auto">
          <a:xfrm>
            <a:off x="4211638" y="5876925"/>
            <a:ext cx="1439862" cy="360363"/>
            <a:chOff x="1882" y="1706"/>
            <a:chExt cx="726" cy="227"/>
          </a:xfrm>
        </p:grpSpPr>
        <p:sp>
          <p:nvSpPr>
            <p:cNvPr id="16437" name="Rectangle 53"/>
            <p:cNvSpPr>
              <a:spLocks noChangeArrowheads="1"/>
            </p:cNvSpPr>
            <p:nvPr/>
          </p:nvSpPr>
          <p:spPr bwMode="auto">
            <a:xfrm>
              <a:off x="1882" y="1706"/>
              <a:ext cx="726" cy="227"/>
            </a:xfrm>
            <a:prstGeom prst="rect">
              <a:avLst/>
            </a:prstGeom>
            <a:gradFill rotWithShape="1">
              <a:gsLst>
                <a:gs pos="0">
                  <a:srgbClr val="003366"/>
                </a:gs>
                <a:gs pos="100000">
                  <a:srgbClr val="003366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38" name="Line 54"/>
            <p:cNvSpPr>
              <a:spLocks noChangeShapeType="1"/>
            </p:cNvSpPr>
            <p:nvPr/>
          </p:nvSpPr>
          <p:spPr bwMode="auto">
            <a:xfrm>
              <a:off x="1927" y="1797"/>
              <a:ext cx="260" cy="1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971550" y="2276475"/>
            <a:ext cx="3313113" cy="4392613"/>
            <a:chOff x="204" y="1026"/>
            <a:chExt cx="1723" cy="2993"/>
          </a:xfrm>
        </p:grpSpPr>
        <p:sp>
          <p:nvSpPr>
            <p:cNvPr id="16387" name="AutoShape 3"/>
            <p:cNvSpPr>
              <a:spLocks noChangeArrowheads="1"/>
            </p:cNvSpPr>
            <p:nvPr/>
          </p:nvSpPr>
          <p:spPr bwMode="auto">
            <a:xfrm>
              <a:off x="204" y="1026"/>
              <a:ext cx="1723" cy="299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000080"/>
                </a:gs>
                <a:gs pos="100000">
                  <a:srgbClr val="00008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6388" name="Oval 4"/>
            <p:cNvSpPr>
              <a:spLocks noChangeArrowheads="1"/>
            </p:cNvSpPr>
            <p:nvPr/>
          </p:nvSpPr>
          <p:spPr bwMode="auto">
            <a:xfrm>
              <a:off x="295" y="1616"/>
              <a:ext cx="90" cy="231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89" name="Oval 5"/>
            <p:cNvSpPr>
              <a:spLocks noChangeArrowheads="1"/>
            </p:cNvSpPr>
            <p:nvPr/>
          </p:nvSpPr>
          <p:spPr bwMode="auto">
            <a:xfrm rot="16200000">
              <a:off x="1474" y="844"/>
              <a:ext cx="136" cy="499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2852738"/>
          </a:xfrm>
          <a:prstGeom prst="rect">
            <a:avLst/>
          </a:prstGeom>
          <a:gradFill rotWithShape="1">
            <a:gsLst>
              <a:gs pos="0">
                <a:srgbClr val="5F5F5F"/>
              </a:gs>
              <a:gs pos="100000">
                <a:srgbClr val="5F5F5F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1547813" y="2349500"/>
          <a:ext cx="2366962" cy="890588"/>
        </p:xfrm>
        <a:graphic>
          <a:graphicData uri="http://schemas.openxmlformats.org/presentationml/2006/ole">
            <p:oleObj spid="_x0000_s16391" name="Document" r:id="rId3" imgW="1390680" imgH="523800" progId="ChemWindow.Document">
              <p:embed/>
            </p:oleObj>
          </a:graphicData>
        </a:graphic>
      </p:graphicFrame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076825" y="2708275"/>
            <a:ext cx="164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CARBONATE</a:t>
            </a:r>
            <a:endParaRPr lang="en-US" b="1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075238" y="3716338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CARBAMATE</a:t>
            </a:r>
            <a:endParaRPr lang="en-US" b="1"/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5148263" y="4797425"/>
            <a:ext cx="984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UREAS</a:t>
            </a:r>
            <a:endParaRPr lang="en-US" b="1"/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5148263" y="58769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GUANIDINE</a:t>
            </a:r>
            <a:endParaRPr lang="en-US" b="1"/>
          </a:p>
        </p:txBody>
      </p:sp>
      <p:grpSp>
        <p:nvGrpSpPr>
          <p:cNvPr id="16396" name="Group 12"/>
          <p:cNvGrpSpPr>
            <a:grpSpLocks/>
          </p:cNvGrpSpPr>
          <p:nvPr/>
        </p:nvGrpSpPr>
        <p:grpSpPr bwMode="auto">
          <a:xfrm>
            <a:off x="3203575" y="1125538"/>
            <a:ext cx="1871663" cy="1177925"/>
            <a:chOff x="4332" y="1389"/>
            <a:chExt cx="1179" cy="742"/>
          </a:xfrm>
        </p:grpSpPr>
        <p:sp>
          <p:nvSpPr>
            <p:cNvPr id="16397" name="Rectangle 13"/>
            <p:cNvSpPr>
              <a:spLocks noChangeArrowheads="1"/>
            </p:cNvSpPr>
            <p:nvPr/>
          </p:nvSpPr>
          <p:spPr bwMode="auto">
            <a:xfrm>
              <a:off x="4332" y="1389"/>
              <a:ext cx="1043" cy="726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6398" name="Group 14"/>
            <p:cNvGrpSpPr>
              <a:grpSpLocks/>
            </p:cNvGrpSpPr>
            <p:nvPr/>
          </p:nvGrpSpPr>
          <p:grpSpPr bwMode="auto">
            <a:xfrm>
              <a:off x="4332" y="1389"/>
              <a:ext cx="1179" cy="742"/>
              <a:chOff x="4468" y="436"/>
              <a:chExt cx="1179" cy="742"/>
            </a:xfrm>
          </p:grpSpPr>
          <p:sp>
            <p:nvSpPr>
              <p:cNvPr id="16399" name="Rectangle 15"/>
              <p:cNvSpPr>
                <a:spLocks noChangeArrowheads="1"/>
              </p:cNvSpPr>
              <p:nvPr/>
            </p:nvSpPr>
            <p:spPr bwMode="auto">
              <a:xfrm>
                <a:off x="4468" y="436"/>
                <a:ext cx="1066" cy="726"/>
              </a:xfrm>
              <a:prstGeom prst="rect">
                <a:avLst/>
              </a:prstGeom>
              <a:noFill/>
              <a:ln w="38100">
                <a:solidFill>
                  <a:srgbClr val="66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00" name="Text Box 16"/>
              <p:cNvSpPr txBox="1">
                <a:spLocks noChangeArrowheads="1"/>
              </p:cNvSpPr>
              <p:nvPr/>
            </p:nvSpPr>
            <p:spPr bwMode="auto">
              <a:xfrm>
                <a:off x="4694" y="482"/>
                <a:ext cx="95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2400" b="1">
                    <a:solidFill>
                      <a:schemeClr val="bg1"/>
                    </a:solidFill>
                  </a:rPr>
                  <a:t>C=</a:t>
                </a:r>
                <a:r>
                  <a:rPr lang="es-ES_tradnl" sz="2400" b="1">
                    <a:solidFill>
                      <a:srgbClr val="FF0000"/>
                    </a:solidFill>
                  </a:rPr>
                  <a:t>X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6401" name="Line 17"/>
              <p:cNvSpPr>
                <a:spLocks noChangeShapeType="1"/>
              </p:cNvSpPr>
              <p:nvPr/>
            </p:nvSpPr>
            <p:spPr bwMode="auto">
              <a:xfrm>
                <a:off x="5035" y="754"/>
                <a:ext cx="0" cy="181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2" name="Text Box 18"/>
              <p:cNvSpPr txBox="1">
                <a:spLocks noChangeArrowheads="1"/>
              </p:cNvSpPr>
              <p:nvPr/>
            </p:nvSpPr>
            <p:spPr bwMode="auto">
              <a:xfrm>
                <a:off x="4899" y="890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r"/>
                <a:r>
                  <a:rPr lang="es-ES_tradnl" sz="2400" b="1">
                    <a:solidFill>
                      <a:srgbClr val="FF0000"/>
                    </a:solidFill>
                  </a:rPr>
                  <a:t>Y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6403" name="Line 19"/>
              <p:cNvSpPr>
                <a:spLocks noChangeShapeType="1"/>
              </p:cNvSpPr>
              <p:nvPr/>
            </p:nvSpPr>
            <p:spPr bwMode="auto">
              <a:xfrm flipH="1">
                <a:off x="4740" y="618"/>
                <a:ext cx="181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4" name="Text Box 20"/>
              <p:cNvSpPr txBox="1">
                <a:spLocks noChangeArrowheads="1"/>
              </p:cNvSpPr>
              <p:nvPr/>
            </p:nvSpPr>
            <p:spPr bwMode="auto">
              <a:xfrm>
                <a:off x="4524" y="482"/>
                <a:ext cx="23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r"/>
                <a:r>
                  <a:rPr lang="es-ES_tradnl" sz="2400" b="1">
                    <a:solidFill>
                      <a:srgbClr val="FF0000"/>
                    </a:solidFill>
                  </a:rPr>
                  <a:t>Z</a:t>
                </a:r>
                <a:endParaRPr lang="en-US" sz="2400" b="1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16405" name="AutoShape 21"/>
          <p:cNvSpPr>
            <a:spLocks noChangeArrowheads="1"/>
          </p:cNvSpPr>
          <p:nvPr/>
        </p:nvSpPr>
        <p:spPr bwMode="auto">
          <a:xfrm>
            <a:off x="395288" y="1341438"/>
            <a:ext cx="2232025" cy="503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0C0C0"/>
              </a:gs>
              <a:gs pos="5000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s-ES_tradnl" b="1">
                <a:solidFill>
                  <a:srgbClr val="FF3300"/>
                </a:solidFill>
              </a:rPr>
              <a:t>X, Y, Z</a:t>
            </a:r>
            <a:r>
              <a:rPr lang="es-ES_tradnl" b="1">
                <a:solidFill>
                  <a:srgbClr val="66FF33"/>
                </a:solidFill>
              </a:rPr>
              <a:t> =  N, O, S</a:t>
            </a:r>
            <a:endParaRPr lang="en-US" b="1">
              <a:solidFill>
                <a:srgbClr val="66FF33"/>
              </a:solidFill>
            </a:endParaRPr>
          </a:p>
        </p:txBody>
      </p:sp>
      <p:sp>
        <p:nvSpPr>
          <p:cNvPr id="16406" name="AutoShape 22"/>
          <p:cNvSpPr>
            <a:spLocks noChangeArrowheads="1"/>
          </p:cNvSpPr>
          <p:nvPr/>
        </p:nvSpPr>
        <p:spPr bwMode="auto">
          <a:xfrm>
            <a:off x="5148263" y="1341438"/>
            <a:ext cx="3744912" cy="503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0C0C0"/>
              </a:gs>
              <a:gs pos="5000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s-ES_tradnl" sz="2000">
                <a:solidFill>
                  <a:srgbClr val="66FF33"/>
                </a:solidFill>
              </a:rPr>
              <a:t>Highest Oxidation Level</a:t>
            </a:r>
            <a:endParaRPr lang="en-US" sz="2000">
              <a:solidFill>
                <a:srgbClr val="66FF33"/>
              </a:solidFill>
            </a:endParaRPr>
          </a:p>
        </p:txBody>
      </p:sp>
      <p:grpSp>
        <p:nvGrpSpPr>
          <p:cNvPr id="16407" name="Group 23"/>
          <p:cNvGrpSpPr>
            <a:grpSpLocks/>
          </p:cNvGrpSpPr>
          <p:nvPr/>
        </p:nvGrpSpPr>
        <p:grpSpPr bwMode="auto">
          <a:xfrm>
            <a:off x="2195513" y="404813"/>
            <a:ext cx="5400675" cy="820737"/>
            <a:chOff x="1383" y="255"/>
            <a:chExt cx="3402" cy="517"/>
          </a:xfrm>
        </p:grpSpPr>
        <p:sp>
          <p:nvSpPr>
            <p:cNvPr id="16408" name="Rectangle 24"/>
            <p:cNvSpPr>
              <a:spLocks noChangeArrowheads="1"/>
            </p:cNvSpPr>
            <p:nvPr/>
          </p:nvSpPr>
          <p:spPr bwMode="auto">
            <a:xfrm>
              <a:off x="1429" y="346"/>
              <a:ext cx="3227" cy="409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50000">
                  <a:srgbClr val="00FF99"/>
                </a:gs>
                <a:gs pos="100000">
                  <a:srgbClr val="0000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s-ES_tradnl" sz="2400">
                  <a:solidFill>
                    <a:schemeClr val="tx2"/>
                  </a:solidFill>
                </a:rPr>
                <a:t>TO MORE COMPLEX</a:t>
              </a:r>
              <a:endParaRPr lang="en-US" sz="2400">
                <a:solidFill>
                  <a:schemeClr val="tx2"/>
                </a:solidFill>
              </a:endParaRPr>
            </a:p>
          </p:txBody>
        </p:sp>
        <p:grpSp>
          <p:nvGrpSpPr>
            <p:cNvPr id="16409" name="Group 25"/>
            <p:cNvGrpSpPr>
              <a:grpSpLocks/>
            </p:cNvGrpSpPr>
            <p:nvPr/>
          </p:nvGrpSpPr>
          <p:grpSpPr bwMode="auto">
            <a:xfrm>
              <a:off x="1383" y="255"/>
              <a:ext cx="3402" cy="517"/>
              <a:chOff x="1383" y="255"/>
              <a:chExt cx="3402" cy="517"/>
            </a:xfrm>
          </p:grpSpPr>
          <p:sp>
            <p:nvSpPr>
              <p:cNvPr id="16410" name="AutoShape 26"/>
              <p:cNvSpPr>
                <a:spLocks noChangeArrowheads="1"/>
              </p:cNvSpPr>
              <p:nvPr/>
            </p:nvSpPr>
            <p:spPr bwMode="auto">
              <a:xfrm rot="16200000">
                <a:off x="2946" y="-1171"/>
                <a:ext cx="165" cy="3199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bg1">
                      <a:alpha val="8300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16411" name="Oval 27"/>
              <p:cNvSpPr>
                <a:spLocks noChangeArrowheads="1"/>
              </p:cNvSpPr>
              <p:nvPr/>
            </p:nvSpPr>
            <p:spPr bwMode="auto">
              <a:xfrm>
                <a:off x="4145" y="255"/>
                <a:ext cx="640" cy="31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16412" name="Oval 28"/>
              <p:cNvSpPr>
                <a:spLocks noChangeArrowheads="1"/>
              </p:cNvSpPr>
              <p:nvPr/>
            </p:nvSpPr>
            <p:spPr bwMode="auto">
              <a:xfrm>
                <a:off x="1383" y="572"/>
                <a:ext cx="345" cy="20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94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</p:grpSp>
      <p:grpSp>
        <p:nvGrpSpPr>
          <p:cNvPr id="16415" name="Group 31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6416" name="Group 32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6417" name="Group 33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6418" name="Oval 34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419" name="Oval 35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420" name="Oval 36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421" name="AutoShape 37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6422" name="Text Box 38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6423" name="Oval 39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16424" name="Object 40"/>
          <p:cNvGraphicFramePr>
            <a:graphicFrameLocks noChangeAspect="1"/>
          </p:cNvGraphicFramePr>
          <p:nvPr/>
        </p:nvGraphicFramePr>
        <p:xfrm>
          <a:off x="1547813" y="3429000"/>
          <a:ext cx="2087562" cy="922338"/>
        </p:xfrm>
        <a:graphic>
          <a:graphicData uri="http://schemas.openxmlformats.org/presentationml/2006/ole">
            <p:oleObj spid="_x0000_s16424" name="Document" r:id="rId4" imgW="1228680" imgH="542880" progId="ChemWindow.Document">
              <p:embed/>
            </p:oleObj>
          </a:graphicData>
        </a:graphic>
      </p:graphicFrame>
      <p:graphicFrame>
        <p:nvGraphicFramePr>
          <p:cNvPr id="16425" name="Object 41"/>
          <p:cNvGraphicFramePr>
            <a:graphicFrameLocks noChangeAspect="1"/>
          </p:cNvGraphicFramePr>
          <p:nvPr/>
        </p:nvGraphicFramePr>
        <p:xfrm>
          <a:off x="1547813" y="4437063"/>
          <a:ext cx="2160587" cy="954087"/>
        </p:xfrm>
        <a:graphic>
          <a:graphicData uri="http://schemas.openxmlformats.org/presentationml/2006/ole">
            <p:oleObj spid="_x0000_s16425" name="Document" r:id="rId5" imgW="1228680" imgH="542880" progId="ChemWindow.Document">
              <p:embed/>
            </p:oleObj>
          </a:graphicData>
        </a:graphic>
      </p:graphicFrame>
      <p:graphicFrame>
        <p:nvGraphicFramePr>
          <p:cNvPr id="16426" name="Object 42"/>
          <p:cNvGraphicFramePr>
            <a:graphicFrameLocks noChangeAspect="1"/>
          </p:cNvGraphicFramePr>
          <p:nvPr/>
        </p:nvGraphicFramePr>
        <p:xfrm>
          <a:off x="1547813" y="5661025"/>
          <a:ext cx="2016125" cy="890588"/>
        </p:xfrm>
        <a:graphic>
          <a:graphicData uri="http://schemas.openxmlformats.org/presentationml/2006/ole">
            <p:oleObj spid="_x0000_s16426" name="Document" r:id="rId6" imgW="1228680" imgH="542880" progId="ChemWindow.Document">
              <p:embed/>
            </p:oleObj>
          </a:graphicData>
        </a:graphic>
      </p:graphicFrame>
      <p:grpSp>
        <p:nvGrpSpPr>
          <p:cNvPr id="16439" name="Group 55"/>
          <p:cNvGrpSpPr>
            <a:grpSpLocks/>
          </p:cNvGrpSpPr>
          <p:nvPr/>
        </p:nvGrpSpPr>
        <p:grpSpPr bwMode="auto">
          <a:xfrm>
            <a:off x="6732588" y="6308725"/>
            <a:ext cx="2087562" cy="360363"/>
            <a:chOff x="4241" y="3974"/>
            <a:chExt cx="1315" cy="227"/>
          </a:xfrm>
        </p:grpSpPr>
        <p:sp>
          <p:nvSpPr>
            <p:cNvPr id="16440" name="AutoShape 56">
              <a:hlinkClick r:id="" action="ppaction://hlinkshowjump?jump=previousslide" highlightClick="1"/>
            </p:cNvPr>
            <p:cNvSpPr>
              <a:spLocks noChangeArrowheads="1"/>
            </p:cNvSpPr>
            <p:nvPr/>
          </p:nvSpPr>
          <p:spPr bwMode="auto">
            <a:xfrm>
              <a:off x="4808" y="4065"/>
              <a:ext cx="130" cy="136"/>
            </a:xfrm>
            <a:prstGeom prst="actionButtonBackPrevious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41" name="AutoShape 57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4989" y="4065"/>
              <a:ext cx="130" cy="136"/>
            </a:xfrm>
            <a:prstGeom prst="actionButtonForwardNext">
              <a:avLst/>
            </a:prstGeom>
            <a:solidFill>
              <a:srgbClr val="99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42" name="AutoShape 58">
              <a:hlinkClick r:id="rId7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5151" y="4065"/>
              <a:ext cx="156" cy="135"/>
            </a:xfrm>
            <a:prstGeom prst="actionButtonEnd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43" name="AutoShape 59">
              <a:hlinkClick r:id="" action="ppaction://hlinkshowjump?jump=firstslide" highlightClick="1"/>
            </p:cNvPr>
            <p:cNvSpPr>
              <a:spLocks noChangeArrowheads="1"/>
            </p:cNvSpPr>
            <p:nvPr/>
          </p:nvSpPr>
          <p:spPr bwMode="auto">
            <a:xfrm>
              <a:off x="4581" y="4065"/>
              <a:ext cx="181" cy="136"/>
            </a:xfrm>
            <a:prstGeom prst="actionButtonBeginning">
              <a:avLst/>
            </a:prstGeom>
            <a:solidFill>
              <a:srgbClr val="00CC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44" name="AutoShape 60">
              <a:hlinkClick r:id="rId8" action="ppaction://hlinksldjump" highlightClick="1"/>
            </p:cNvPr>
            <p:cNvSpPr>
              <a:spLocks noChangeArrowheads="1"/>
            </p:cNvSpPr>
            <p:nvPr/>
          </p:nvSpPr>
          <p:spPr bwMode="auto">
            <a:xfrm>
              <a:off x="4354" y="4065"/>
              <a:ext cx="182" cy="135"/>
            </a:xfrm>
            <a:prstGeom prst="actionButtonHom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6445" name="AutoShape 61">
              <a:hlinkClick r:id="" action="ppaction://hlinkshowjump?jump=endshow" highlightClick="1"/>
            </p:cNvPr>
            <p:cNvSpPr>
              <a:spLocks noChangeArrowheads="1"/>
            </p:cNvSpPr>
            <p:nvPr/>
          </p:nvSpPr>
          <p:spPr bwMode="auto">
            <a:xfrm>
              <a:off x="5330" y="4065"/>
              <a:ext cx="181" cy="136"/>
            </a:xfrm>
            <a:prstGeom prst="actionButtonReturn">
              <a:avLst/>
            </a:prstGeom>
            <a:solidFill>
              <a:srgbClr val="FF9900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46" name="Line 62"/>
            <p:cNvSpPr>
              <a:spLocks noChangeShapeType="1"/>
            </p:cNvSpPr>
            <p:nvPr/>
          </p:nvSpPr>
          <p:spPr bwMode="auto">
            <a:xfrm>
              <a:off x="4241" y="3974"/>
              <a:ext cx="1315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732588" y="4221163"/>
            <a:ext cx="1873250" cy="650875"/>
          </a:xfrm>
          <a:prstGeom prst="rect">
            <a:avLst/>
          </a:prstGeom>
          <a:solidFill>
            <a:schemeClr val="accent2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EXPLAINED STEP BY STEP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6448" name="Rectangle 64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49" name="Text Box 65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11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500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900"/>
                            </p:stCondLst>
                            <p:childTnLst>
                              <p:par>
                                <p:cTn id="7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400"/>
                            </p:stCondLst>
                            <p:childTnLst>
                              <p:par>
                                <p:cTn id="7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0" dur="8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1" dur="8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8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800"/>
                            </p:stCondLst>
                            <p:childTnLst>
                              <p:par>
                                <p:cTn id="8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300"/>
                            </p:stCondLst>
                            <p:childTnLst>
                              <p:par>
                                <p:cTn id="9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540"/>
                            </p:stCondLst>
                            <p:childTnLst>
                              <p:par>
                                <p:cTn id="9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6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040"/>
                            </p:stCondLst>
                            <p:childTnLst>
                              <p:par>
                                <p:cTn id="10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6" dur="8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7" dur="8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8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6440"/>
                            </p:stCondLst>
                            <p:childTnLst>
                              <p:par>
                                <p:cTn id="1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3" grpId="0"/>
      <p:bldP spid="16394" grpId="0"/>
      <p:bldP spid="16395" grpId="0"/>
      <p:bldP spid="16405" grpId="0" animBg="1"/>
      <p:bldP spid="16406" grpId="0" animBg="1"/>
      <p:bldP spid="164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0" y="4624388"/>
            <a:ext cx="4572000" cy="2232025"/>
          </a:xfrm>
          <a:prstGeom prst="ellipse">
            <a:avLst/>
          </a:prstGeom>
          <a:gradFill rotWithShape="1">
            <a:gsLst>
              <a:gs pos="0">
                <a:schemeClr val="accent1">
                  <a:alpha val="91000"/>
                </a:schemeClr>
              </a:gs>
              <a:gs pos="100000">
                <a:schemeClr val="accent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2555875" y="4437063"/>
            <a:ext cx="266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PROBLEM SHEET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2051050" y="2852738"/>
            <a:ext cx="51133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DETAILED SCRIPT TEXT  FOR EACH SLIDE TO BE USED BY LECTURER IN CLASS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7423" name="Group 15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7424" name="Group 16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7425" name="Group 17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7426" name="Oval 18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27" name="Oval 19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28" name="Oval 20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29" name="AutoShape 21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7430" name="Text Box 22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7431" name="Oval 23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432" name="Text Box 24"/>
          <p:cNvSpPr txBox="1">
            <a:spLocks noChangeArrowheads="1"/>
          </p:cNvSpPr>
          <p:nvPr/>
        </p:nvSpPr>
        <p:spPr bwMode="auto">
          <a:xfrm>
            <a:off x="2195513" y="3787775"/>
            <a:ext cx="4537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INSTRUCTIONS FOR BEST RESULTS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7433" name="Text Box 25"/>
          <p:cNvSpPr txBox="1">
            <a:spLocks noChangeArrowheads="1"/>
          </p:cNvSpPr>
          <p:nvPr/>
        </p:nvSpPr>
        <p:spPr bwMode="auto">
          <a:xfrm>
            <a:off x="1619250" y="2205038"/>
            <a:ext cx="67691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21 INTERACTIVE SLIDE LECTURE  WITH FULL CONTROL 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7499" name="Group 91"/>
          <p:cNvGrpSpPr>
            <a:grpSpLocks/>
          </p:cNvGrpSpPr>
          <p:nvPr/>
        </p:nvGrpSpPr>
        <p:grpSpPr bwMode="auto">
          <a:xfrm>
            <a:off x="900113" y="5273675"/>
            <a:ext cx="2592387" cy="1584325"/>
            <a:chOff x="612" y="3322"/>
            <a:chExt cx="1633" cy="998"/>
          </a:xfrm>
        </p:grpSpPr>
        <p:grpSp>
          <p:nvGrpSpPr>
            <p:cNvPr id="17412" name="Group 4"/>
            <p:cNvGrpSpPr>
              <a:grpSpLocks/>
            </p:cNvGrpSpPr>
            <p:nvPr/>
          </p:nvGrpSpPr>
          <p:grpSpPr bwMode="auto">
            <a:xfrm>
              <a:off x="612" y="3322"/>
              <a:ext cx="1633" cy="998"/>
              <a:chOff x="929" y="1661"/>
              <a:chExt cx="3515" cy="1633"/>
            </a:xfrm>
          </p:grpSpPr>
          <p:grpSp>
            <p:nvGrpSpPr>
              <p:cNvPr id="17413" name="Group 5"/>
              <p:cNvGrpSpPr>
                <a:grpSpLocks/>
              </p:cNvGrpSpPr>
              <p:nvPr/>
            </p:nvGrpSpPr>
            <p:grpSpPr bwMode="auto">
              <a:xfrm>
                <a:off x="1156" y="1661"/>
                <a:ext cx="3288" cy="1043"/>
                <a:chOff x="0" y="1661"/>
                <a:chExt cx="3288" cy="1043"/>
              </a:xfrm>
            </p:grpSpPr>
            <p:sp>
              <p:nvSpPr>
                <p:cNvPr id="17414" name="Oval 6"/>
                <p:cNvSpPr>
                  <a:spLocks noChangeArrowheads="1"/>
                </p:cNvSpPr>
                <p:nvPr/>
              </p:nvSpPr>
              <p:spPr bwMode="auto">
                <a:xfrm>
                  <a:off x="0" y="1661"/>
                  <a:ext cx="3288" cy="99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/>
                    </a:gs>
                    <a:gs pos="100000">
                      <a:srgbClr val="000066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15" name="AutoShape 7"/>
                <p:cNvSpPr>
                  <a:spLocks noChangeArrowheads="1"/>
                </p:cNvSpPr>
                <p:nvPr/>
              </p:nvSpPr>
              <p:spPr bwMode="auto">
                <a:xfrm rot="5400000">
                  <a:off x="1440" y="221"/>
                  <a:ext cx="408" cy="3288"/>
                </a:xfrm>
                <a:prstGeom prst="moon">
                  <a:avLst>
                    <a:gd name="adj" fmla="val 22792"/>
                  </a:avLst>
                </a:prstGeom>
                <a:gradFill rotWithShape="1">
                  <a:gsLst>
                    <a:gs pos="0">
                      <a:schemeClr val="accent1">
                        <a:alpha val="39999"/>
                      </a:schemeClr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16" name="Oval 8"/>
                <p:cNvSpPr>
                  <a:spLocks noChangeArrowheads="1"/>
                </p:cNvSpPr>
                <p:nvPr/>
              </p:nvSpPr>
              <p:spPr bwMode="auto">
                <a:xfrm rot="981100">
                  <a:off x="0" y="2296"/>
                  <a:ext cx="657" cy="21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53999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17" name="Oval 9"/>
                <p:cNvSpPr>
                  <a:spLocks noChangeArrowheads="1"/>
                </p:cNvSpPr>
                <p:nvPr/>
              </p:nvSpPr>
              <p:spPr bwMode="auto">
                <a:xfrm rot="-160436">
                  <a:off x="1292" y="2523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CCFF">
                        <a:alpha val="48000"/>
                      </a:srgbClr>
                    </a:gs>
                    <a:gs pos="100000">
                      <a:srgbClr val="00CC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18" name="Oval 10"/>
                <p:cNvSpPr>
                  <a:spLocks noChangeArrowheads="1"/>
                </p:cNvSpPr>
                <p:nvPr/>
              </p:nvSpPr>
              <p:spPr bwMode="auto">
                <a:xfrm rot="604836">
                  <a:off x="2381" y="1797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8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7419" name="Oval 11"/>
              <p:cNvSpPr>
                <a:spLocks noChangeArrowheads="1"/>
              </p:cNvSpPr>
              <p:nvPr/>
            </p:nvSpPr>
            <p:spPr bwMode="auto">
              <a:xfrm>
                <a:off x="929" y="2840"/>
                <a:ext cx="2586" cy="45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434" name="Text Box 26"/>
            <p:cNvSpPr txBox="1">
              <a:spLocks noChangeArrowheads="1"/>
            </p:cNvSpPr>
            <p:nvPr/>
          </p:nvSpPr>
          <p:spPr bwMode="auto">
            <a:xfrm>
              <a:off x="793" y="3458"/>
              <a:ext cx="1406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600">
                  <a:solidFill>
                    <a:srgbClr val="66FFFF"/>
                  </a:solidFill>
                  <a:latin typeface="Comic Sans MS" pitchFamily="66" charset="0"/>
                </a:rPr>
                <a:t>SELF.ORG.CHEM LECTURES</a:t>
              </a:r>
              <a:endParaRPr lang="en-US" sz="1600">
                <a:solidFill>
                  <a:srgbClr val="66FFFF"/>
                </a:solidFill>
                <a:latin typeface="Comic Sans MS" pitchFamily="66" charset="0"/>
              </a:endParaRPr>
            </a:p>
          </p:txBody>
        </p:sp>
      </p:grp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36" name="Text Box 28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12</a:t>
            </a:r>
            <a:endParaRPr lang="en-US">
              <a:solidFill>
                <a:srgbClr val="66FFFF"/>
              </a:solidFill>
            </a:endParaRPr>
          </a:p>
        </p:txBody>
      </p:sp>
      <p:sp>
        <p:nvSpPr>
          <p:cNvPr id="17473" name="Text Box 65"/>
          <p:cNvSpPr txBox="1">
            <a:spLocks noChangeArrowheads="1"/>
          </p:cNvSpPr>
          <p:nvPr/>
        </p:nvSpPr>
        <p:spPr bwMode="auto">
          <a:xfrm>
            <a:off x="1908175" y="981075"/>
            <a:ext cx="5545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66FFFF"/>
                </a:solidFill>
              </a:rPr>
              <a:t>THIS IS WHAT YOU GET IN THIS PACKAGE:</a:t>
            </a:r>
            <a:endParaRPr lang="en-US" sz="2000">
              <a:solidFill>
                <a:srgbClr val="66FFFF"/>
              </a:solidFill>
            </a:endParaRPr>
          </a:p>
        </p:txBody>
      </p:sp>
      <p:sp>
        <p:nvSpPr>
          <p:cNvPr id="17474" name="Line 66"/>
          <p:cNvSpPr>
            <a:spLocks noChangeShapeType="1"/>
          </p:cNvSpPr>
          <p:nvPr/>
        </p:nvSpPr>
        <p:spPr bwMode="auto">
          <a:xfrm>
            <a:off x="1908175" y="1484313"/>
            <a:ext cx="5472113" cy="0"/>
          </a:xfrm>
          <a:prstGeom prst="line">
            <a:avLst/>
          </a:prstGeom>
          <a:noFill/>
          <a:ln w="57150">
            <a:solidFill>
              <a:srgbClr val="66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75" name="Group 67"/>
          <p:cNvGrpSpPr>
            <a:grpSpLocks/>
          </p:cNvGrpSpPr>
          <p:nvPr/>
        </p:nvGrpSpPr>
        <p:grpSpPr bwMode="auto">
          <a:xfrm>
            <a:off x="611188" y="2060575"/>
            <a:ext cx="935037" cy="647700"/>
            <a:chOff x="476" y="1291"/>
            <a:chExt cx="408" cy="280"/>
          </a:xfrm>
        </p:grpSpPr>
        <p:sp>
          <p:nvSpPr>
            <p:cNvPr id="17476" name="Oval 68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1</a:t>
              </a:r>
              <a:endParaRPr lang="en-US" sz="2400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7478" name="Oval 70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17479" name="Group 71"/>
          <p:cNvGrpSpPr>
            <a:grpSpLocks/>
          </p:cNvGrpSpPr>
          <p:nvPr/>
        </p:nvGrpSpPr>
        <p:grpSpPr bwMode="auto">
          <a:xfrm>
            <a:off x="900113" y="2852738"/>
            <a:ext cx="935037" cy="647700"/>
            <a:chOff x="476" y="1291"/>
            <a:chExt cx="408" cy="280"/>
          </a:xfrm>
        </p:grpSpPr>
        <p:sp>
          <p:nvSpPr>
            <p:cNvPr id="17480" name="Oval 72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2</a:t>
              </a:r>
              <a:endParaRPr lang="en-US" sz="2400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17483" name="Group 75"/>
          <p:cNvGrpSpPr>
            <a:grpSpLocks/>
          </p:cNvGrpSpPr>
          <p:nvPr/>
        </p:nvGrpSpPr>
        <p:grpSpPr bwMode="auto">
          <a:xfrm>
            <a:off x="1187450" y="3644900"/>
            <a:ext cx="935038" cy="647700"/>
            <a:chOff x="476" y="1291"/>
            <a:chExt cx="408" cy="280"/>
          </a:xfrm>
        </p:grpSpPr>
        <p:sp>
          <p:nvSpPr>
            <p:cNvPr id="17484" name="Oval 76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3</a:t>
              </a:r>
              <a:endParaRPr lang="en-US" sz="2400"/>
            </a:p>
          </p:txBody>
        </p:sp>
        <p:sp>
          <p:nvSpPr>
            <p:cNvPr id="17485" name="Oval 77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7486" name="Oval 78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17487" name="Group 79"/>
          <p:cNvGrpSpPr>
            <a:grpSpLocks/>
          </p:cNvGrpSpPr>
          <p:nvPr/>
        </p:nvGrpSpPr>
        <p:grpSpPr bwMode="auto">
          <a:xfrm>
            <a:off x="1619250" y="4437063"/>
            <a:ext cx="935038" cy="647700"/>
            <a:chOff x="476" y="1291"/>
            <a:chExt cx="408" cy="280"/>
          </a:xfrm>
        </p:grpSpPr>
        <p:sp>
          <p:nvSpPr>
            <p:cNvPr id="17488" name="Oval 80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4</a:t>
              </a:r>
              <a:endParaRPr lang="en-US" sz="2400"/>
            </a:p>
          </p:txBody>
        </p:sp>
        <p:sp>
          <p:nvSpPr>
            <p:cNvPr id="17489" name="Oval 81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7490" name="Oval 82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17420" name="Oval 12"/>
          <p:cNvSpPr>
            <a:spLocks noChangeArrowheads="1"/>
          </p:cNvSpPr>
          <p:nvPr/>
        </p:nvSpPr>
        <p:spPr bwMode="auto">
          <a:xfrm>
            <a:off x="1979613" y="5229225"/>
            <a:ext cx="576262" cy="215900"/>
          </a:xfrm>
          <a:prstGeom prst="ellipse">
            <a:avLst/>
          </a:prstGeom>
          <a:gradFill rotWithShape="1">
            <a:gsLst>
              <a:gs pos="0">
                <a:srgbClr val="FF6600">
                  <a:alpha val="69000"/>
                </a:srgbClr>
              </a:gs>
              <a:gs pos="100000">
                <a:srgbClr val="FF66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auto">
          <a:xfrm rot="-1761764">
            <a:off x="1692275" y="836613"/>
            <a:ext cx="4392613" cy="5256212"/>
          </a:xfrm>
          <a:prstGeom prst="moon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25999"/>
                </a:schemeClr>
              </a:gs>
              <a:gs pos="100000">
                <a:schemeClr val="accent1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2420938"/>
            <a:ext cx="8229600" cy="1143000"/>
          </a:xfrm>
        </p:spPr>
        <p:txBody>
          <a:bodyPr/>
          <a:lstStyle/>
          <a:p>
            <a:r>
              <a:rPr lang="es-ES_tradnl" sz="2800">
                <a:solidFill>
                  <a:schemeClr val="bg1"/>
                </a:solidFill>
              </a:rPr>
              <a:t>TO ORDER THE </a:t>
            </a:r>
            <a:br>
              <a:rPr lang="es-ES_tradnl" sz="2800">
                <a:solidFill>
                  <a:schemeClr val="bg1"/>
                </a:solidFill>
              </a:rPr>
            </a:br>
            <a:r>
              <a:rPr lang="es-ES_tradnl" sz="2800">
                <a:solidFill>
                  <a:schemeClr val="bg1"/>
                </a:solidFill>
              </a:rPr>
              <a:t>COMPLETE LECTURE: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835150" y="3644900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FFFF"/>
                </a:solidFill>
              </a:rPr>
              <a:t>CONTACT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979613" y="4221163"/>
            <a:ext cx="511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FFFF"/>
                </a:solidFill>
              </a:rPr>
              <a:t>ADDITIONAL LECTURES IN OUR WEBSITE: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835150" y="1557338"/>
            <a:ext cx="5400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600">
                <a:solidFill>
                  <a:schemeClr val="bg1"/>
                </a:solidFill>
              </a:rPr>
              <a:t>END OF SAMPLE</a:t>
            </a:r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7415213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8062913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13</a:t>
            </a:r>
            <a:endParaRPr lang="en-US">
              <a:solidFill>
                <a:srgbClr val="66FFFF"/>
              </a:solidFill>
            </a:endParaRPr>
          </a:p>
        </p:txBody>
      </p:sp>
      <p:grpSp>
        <p:nvGrpSpPr>
          <p:cNvPr id="18441" name="Group 9"/>
          <p:cNvGrpSpPr>
            <a:grpSpLocks/>
          </p:cNvGrpSpPr>
          <p:nvPr/>
        </p:nvGrpSpPr>
        <p:grpSpPr bwMode="auto">
          <a:xfrm>
            <a:off x="6156325" y="5013325"/>
            <a:ext cx="2592388" cy="1584325"/>
            <a:chOff x="431" y="2795"/>
            <a:chExt cx="1633" cy="998"/>
          </a:xfrm>
        </p:grpSpPr>
        <p:grpSp>
          <p:nvGrpSpPr>
            <p:cNvPr id="18442" name="Group 10"/>
            <p:cNvGrpSpPr>
              <a:grpSpLocks/>
            </p:cNvGrpSpPr>
            <p:nvPr/>
          </p:nvGrpSpPr>
          <p:grpSpPr bwMode="auto">
            <a:xfrm>
              <a:off x="431" y="2795"/>
              <a:ext cx="1633" cy="998"/>
              <a:chOff x="929" y="1661"/>
              <a:chExt cx="3515" cy="1633"/>
            </a:xfrm>
          </p:grpSpPr>
          <p:grpSp>
            <p:nvGrpSpPr>
              <p:cNvPr id="18443" name="Group 11"/>
              <p:cNvGrpSpPr>
                <a:grpSpLocks/>
              </p:cNvGrpSpPr>
              <p:nvPr/>
            </p:nvGrpSpPr>
            <p:grpSpPr bwMode="auto">
              <a:xfrm>
                <a:off x="1156" y="1661"/>
                <a:ext cx="3288" cy="1043"/>
                <a:chOff x="0" y="1661"/>
                <a:chExt cx="3288" cy="1043"/>
              </a:xfrm>
            </p:grpSpPr>
            <p:sp>
              <p:nvSpPr>
                <p:cNvPr id="18444" name="Oval 12"/>
                <p:cNvSpPr>
                  <a:spLocks noChangeArrowheads="1"/>
                </p:cNvSpPr>
                <p:nvPr/>
              </p:nvSpPr>
              <p:spPr bwMode="auto">
                <a:xfrm>
                  <a:off x="0" y="1661"/>
                  <a:ext cx="3288" cy="99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/>
                    </a:gs>
                    <a:gs pos="100000">
                      <a:srgbClr val="000066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445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1440" y="221"/>
                  <a:ext cx="408" cy="3288"/>
                </a:xfrm>
                <a:prstGeom prst="moon">
                  <a:avLst>
                    <a:gd name="adj" fmla="val 22792"/>
                  </a:avLst>
                </a:prstGeom>
                <a:gradFill rotWithShape="1">
                  <a:gsLst>
                    <a:gs pos="0">
                      <a:schemeClr val="accent1">
                        <a:alpha val="39999"/>
                      </a:schemeClr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446" name="Oval 14"/>
                <p:cNvSpPr>
                  <a:spLocks noChangeArrowheads="1"/>
                </p:cNvSpPr>
                <p:nvPr/>
              </p:nvSpPr>
              <p:spPr bwMode="auto">
                <a:xfrm rot="981100">
                  <a:off x="0" y="2296"/>
                  <a:ext cx="657" cy="21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53999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447" name="Oval 15"/>
                <p:cNvSpPr>
                  <a:spLocks noChangeArrowheads="1"/>
                </p:cNvSpPr>
                <p:nvPr/>
              </p:nvSpPr>
              <p:spPr bwMode="auto">
                <a:xfrm rot="-160436">
                  <a:off x="1292" y="2523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CCFF">
                        <a:alpha val="48000"/>
                      </a:srgbClr>
                    </a:gs>
                    <a:gs pos="100000">
                      <a:srgbClr val="00CC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448" name="Oval 16"/>
                <p:cNvSpPr>
                  <a:spLocks noChangeArrowheads="1"/>
                </p:cNvSpPr>
                <p:nvPr/>
              </p:nvSpPr>
              <p:spPr bwMode="auto">
                <a:xfrm rot="604836">
                  <a:off x="2381" y="1797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8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8449" name="Oval 17"/>
              <p:cNvSpPr>
                <a:spLocks noChangeArrowheads="1"/>
              </p:cNvSpPr>
              <p:nvPr/>
            </p:nvSpPr>
            <p:spPr bwMode="auto">
              <a:xfrm>
                <a:off x="929" y="2840"/>
                <a:ext cx="2586" cy="45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450" name="Text Box 18"/>
            <p:cNvSpPr txBox="1">
              <a:spLocks noChangeArrowheads="1"/>
            </p:cNvSpPr>
            <p:nvPr/>
          </p:nvSpPr>
          <p:spPr bwMode="auto">
            <a:xfrm>
              <a:off x="612" y="2931"/>
              <a:ext cx="1406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600">
                  <a:solidFill>
                    <a:srgbClr val="66FFFF"/>
                  </a:solidFill>
                  <a:latin typeface="Comic Sans MS" pitchFamily="66" charset="0"/>
                </a:rPr>
                <a:t>SELF.ORG.CHEM LECTURES</a:t>
              </a:r>
              <a:endParaRPr lang="en-US" sz="1600">
                <a:solidFill>
                  <a:srgbClr val="66FFFF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18451" name="Group 19"/>
          <p:cNvGrpSpPr>
            <a:grpSpLocks/>
          </p:cNvGrpSpPr>
          <p:nvPr/>
        </p:nvGrpSpPr>
        <p:grpSpPr bwMode="auto">
          <a:xfrm>
            <a:off x="312738" y="5521325"/>
            <a:ext cx="2246312" cy="1336675"/>
            <a:chOff x="3599" y="3339"/>
            <a:chExt cx="1415" cy="842"/>
          </a:xfrm>
        </p:grpSpPr>
        <p:sp>
          <p:nvSpPr>
            <p:cNvPr id="18452" name="Oval 20"/>
            <p:cNvSpPr>
              <a:spLocks noChangeArrowheads="1"/>
            </p:cNvSpPr>
            <p:nvPr/>
          </p:nvSpPr>
          <p:spPr bwMode="auto">
            <a:xfrm>
              <a:off x="3599" y="3929"/>
              <a:ext cx="1127" cy="25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453" name="Group 21"/>
            <p:cNvGrpSpPr>
              <a:grpSpLocks/>
            </p:cNvGrpSpPr>
            <p:nvPr/>
          </p:nvGrpSpPr>
          <p:grpSpPr bwMode="auto">
            <a:xfrm>
              <a:off x="3871" y="3339"/>
              <a:ext cx="1143" cy="605"/>
              <a:chOff x="3748" y="2478"/>
              <a:chExt cx="1143" cy="605"/>
            </a:xfrm>
          </p:grpSpPr>
          <p:grpSp>
            <p:nvGrpSpPr>
              <p:cNvPr id="18454" name="Group 22"/>
              <p:cNvGrpSpPr>
                <a:grpSpLocks/>
              </p:cNvGrpSpPr>
              <p:nvPr/>
            </p:nvGrpSpPr>
            <p:grpSpPr bwMode="auto">
              <a:xfrm>
                <a:off x="3748" y="2478"/>
                <a:ext cx="1127" cy="605"/>
                <a:chOff x="1383" y="2750"/>
                <a:chExt cx="817" cy="544"/>
              </a:xfrm>
            </p:grpSpPr>
            <p:sp>
              <p:nvSpPr>
                <p:cNvPr id="18455" name="Oval 23"/>
                <p:cNvSpPr>
                  <a:spLocks noChangeArrowheads="1"/>
                </p:cNvSpPr>
                <p:nvPr/>
              </p:nvSpPr>
              <p:spPr bwMode="auto">
                <a:xfrm>
                  <a:off x="1383" y="2750"/>
                  <a:ext cx="817" cy="54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33CC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456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1655" y="3158"/>
                  <a:ext cx="272" cy="4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8457" name="Oval 25"/>
              <p:cNvSpPr>
                <a:spLocks noChangeArrowheads="1"/>
              </p:cNvSpPr>
              <p:nvPr/>
            </p:nvSpPr>
            <p:spPr bwMode="auto">
              <a:xfrm>
                <a:off x="3923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58" name="Oval 26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59" name="AutoShape 27"/>
              <p:cNvSpPr>
                <a:spLocks noChangeArrowheads="1"/>
              </p:cNvSpPr>
              <p:nvPr/>
            </p:nvSpPr>
            <p:spPr bwMode="auto">
              <a:xfrm rot="5217736">
                <a:off x="4070" y="2414"/>
                <a:ext cx="126" cy="421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0" name="Oval 28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1" name="Oval 29"/>
              <p:cNvSpPr>
                <a:spLocks noChangeArrowheads="1"/>
              </p:cNvSpPr>
              <p:nvPr/>
            </p:nvSpPr>
            <p:spPr bwMode="auto">
              <a:xfrm>
                <a:off x="4467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2" name="Oval 30"/>
              <p:cNvSpPr>
                <a:spLocks noChangeArrowheads="1"/>
              </p:cNvSpPr>
              <p:nvPr/>
            </p:nvSpPr>
            <p:spPr bwMode="auto">
              <a:xfrm>
                <a:off x="4558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3" name="AutoShape 31"/>
              <p:cNvSpPr>
                <a:spLocks noChangeArrowheads="1"/>
              </p:cNvSpPr>
              <p:nvPr/>
            </p:nvSpPr>
            <p:spPr bwMode="auto">
              <a:xfrm rot="5217736">
                <a:off x="4614" y="2421"/>
                <a:ext cx="126" cy="419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4" name="Oval 32"/>
              <p:cNvSpPr>
                <a:spLocks noChangeArrowheads="1"/>
              </p:cNvSpPr>
              <p:nvPr/>
            </p:nvSpPr>
            <p:spPr bwMode="auto">
              <a:xfrm>
                <a:off x="4558" y="2659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5" name="Oval 33"/>
              <p:cNvSpPr>
                <a:spLocks noChangeArrowheads="1"/>
              </p:cNvSpPr>
              <p:nvPr/>
            </p:nvSpPr>
            <p:spPr bwMode="auto">
              <a:xfrm>
                <a:off x="4195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66" name="Oval 34"/>
              <p:cNvSpPr>
                <a:spLocks noChangeArrowheads="1"/>
              </p:cNvSpPr>
              <p:nvPr/>
            </p:nvSpPr>
            <p:spPr bwMode="auto">
              <a:xfrm>
                <a:off x="4739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8467" name="Group 35"/>
          <p:cNvGrpSpPr>
            <a:grpSpLocks/>
          </p:cNvGrpSpPr>
          <p:nvPr/>
        </p:nvGrpSpPr>
        <p:grpSpPr bwMode="auto">
          <a:xfrm>
            <a:off x="755650" y="5521325"/>
            <a:ext cx="1862138" cy="960438"/>
            <a:chOff x="3703" y="3430"/>
            <a:chExt cx="1173" cy="605"/>
          </a:xfrm>
        </p:grpSpPr>
        <p:grpSp>
          <p:nvGrpSpPr>
            <p:cNvPr id="18468" name="Group 36"/>
            <p:cNvGrpSpPr>
              <a:grpSpLocks/>
            </p:cNvGrpSpPr>
            <p:nvPr/>
          </p:nvGrpSpPr>
          <p:grpSpPr bwMode="auto">
            <a:xfrm>
              <a:off x="3703" y="3430"/>
              <a:ext cx="1127" cy="605"/>
              <a:chOff x="1383" y="2750"/>
              <a:chExt cx="817" cy="544"/>
            </a:xfrm>
          </p:grpSpPr>
          <p:sp>
            <p:nvSpPr>
              <p:cNvPr id="18469" name="Oval 37"/>
              <p:cNvSpPr>
                <a:spLocks noChangeArrowheads="1"/>
              </p:cNvSpPr>
              <p:nvPr/>
            </p:nvSpPr>
            <p:spPr bwMode="auto">
              <a:xfrm>
                <a:off x="1383" y="2750"/>
                <a:ext cx="817" cy="54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0033CC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70" name="Line 38"/>
              <p:cNvSpPr>
                <a:spLocks noChangeShapeType="1"/>
              </p:cNvSpPr>
              <p:nvPr/>
            </p:nvSpPr>
            <p:spPr bwMode="auto">
              <a:xfrm flipV="1">
                <a:off x="1655" y="3158"/>
                <a:ext cx="272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471" name="Oval 39"/>
            <p:cNvSpPr>
              <a:spLocks noChangeArrowheads="1"/>
            </p:cNvSpPr>
            <p:nvPr/>
          </p:nvSpPr>
          <p:spPr bwMode="auto">
            <a:xfrm>
              <a:off x="3878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2" name="Oval 40"/>
            <p:cNvSpPr>
              <a:spLocks noChangeArrowheads="1"/>
            </p:cNvSpPr>
            <p:nvPr/>
          </p:nvSpPr>
          <p:spPr bwMode="auto">
            <a:xfrm>
              <a:off x="3968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3" name="AutoShape 41"/>
            <p:cNvSpPr>
              <a:spLocks noChangeArrowheads="1"/>
            </p:cNvSpPr>
            <p:nvPr/>
          </p:nvSpPr>
          <p:spPr bwMode="auto">
            <a:xfrm rot="5217736">
              <a:off x="4025" y="3366"/>
              <a:ext cx="126" cy="421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4" name="Oval 42"/>
            <p:cNvSpPr>
              <a:spLocks noChangeArrowheads="1"/>
            </p:cNvSpPr>
            <p:nvPr/>
          </p:nvSpPr>
          <p:spPr bwMode="auto">
            <a:xfrm>
              <a:off x="3968" y="356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5" name="Oval 43"/>
            <p:cNvSpPr>
              <a:spLocks noChangeArrowheads="1"/>
            </p:cNvSpPr>
            <p:nvPr/>
          </p:nvSpPr>
          <p:spPr bwMode="auto">
            <a:xfrm>
              <a:off x="4422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6" name="Oval 44"/>
            <p:cNvSpPr>
              <a:spLocks noChangeArrowheads="1"/>
            </p:cNvSpPr>
            <p:nvPr/>
          </p:nvSpPr>
          <p:spPr bwMode="auto">
            <a:xfrm>
              <a:off x="4513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7" name="AutoShape 45"/>
            <p:cNvSpPr>
              <a:spLocks noChangeArrowheads="1"/>
            </p:cNvSpPr>
            <p:nvPr/>
          </p:nvSpPr>
          <p:spPr bwMode="auto">
            <a:xfrm rot="5217736">
              <a:off x="4569" y="3373"/>
              <a:ext cx="126" cy="419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8" name="Oval 46"/>
            <p:cNvSpPr>
              <a:spLocks noChangeArrowheads="1"/>
            </p:cNvSpPr>
            <p:nvPr/>
          </p:nvSpPr>
          <p:spPr bwMode="auto">
            <a:xfrm>
              <a:off x="4513" y="3611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9" name="Oval 47"/>
            <p:cNvSpPr>
              <a:spLocks noChangeArrowheads="1"/>
            </p:cNvSpPr>
            <p:nvPr/>
          </p:nvSpPr>
          <p:spPr bwMode="auto">
            <a:xfrm>
              <a:off x="4150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0" name="Oval 48"/>
            <p:cNvSpPr>
              <a:spLocks noChangeArrowheads="1"/>
            </p:cNvSpPr>
            <p:nvPr/>
          </p:nvSpPr>
          <p:spPr bwMode="auto">
            <a:xfrm>
              <a:off x="4694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481" name="Group 49"/>
            <p:cNvGrpSpPr>
              <a:grpSpLocks/>
            </p:cNvGrpSpPr>
            <p:nvPr/>
          </p:nvGrpSpPr>
          <p:grpSpPr bwMode="auto">
            <a:xfrm>
              <a:off x="3878" y="3538"/>
              <a:ext cx="454" cy="317"/>
              <a:chOff x="3878" y="3521"/>
              <a:chExt cx="363" cy="272"/>
            </a:xfrm>
          </p:grpSpPr>
          <p:sp>
            <p:nvSpPr>
              <p:cNvPr id="18482" name="Oval 50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83" name="Freeform 51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84" name="Group 52"/>
            <p:cNvGrpSpPr>
              <a:grpSpLocks/>
            </p:cNvGrpSpPr>
            <p:nvPr/>
          </p:nvGrpSpPr>
          <p:grpSpPr bwMode="auto">
            <a:xfrm>
              <a:off x="4422" y="3538"/>
              <a:ext cx="454" cy="317"/>
              <a:chOff x="3878" y="3521"/>
              <a:chExt cx="363" cy="272"/>
            </a:xfrm>
          </p:grpSpPr>
          <p:sp>
            <p:nvSpPr>
              <p:cNvPr id="18485" name="Oval 53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86" name="Freeform 54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8487" name="Group 55"/>
          <p:cNvGrpSpPr>
            <a:grpSpLocks/>
          </p:cNvGrpSpPr>
          <p:nvPr/>
        </p:nvGrpSpPr>
        <p:grpSpPr bwMode="auto">
          <a:xfrm>
            <a:off x="2124075" y="4729163"/>
            <a:ext cx="1368425" cy="649287"/>
            <a:chOff x="4740" y="2840"/>
            <a:chExt cx="862" cy="409"/>
          </a:xfrm>
        </p:grpSpPr>
        <p:sp>
          <p:nvSpPr>
            <p:cNvPr id="18488" name="AutoShape 56"/>
            <p:cNvSpPr>
              <a:spLocks noChangeArrowheads="1"/>
            </p:cNvSpPr>
            <p:nvPr/>
          </p:nvSpPr>
          <p:spPr bwMode="auto">
            <a:xfrm>
              <a:off x="4740" y="2840"/>
              <a:ext cx="862" cy="409"/>
            </a:xfrm>
            <a:prstGeom prst="wedgeRoundRectCallout">
              <a:avLst>
                <a:gd name="adj1" fmla="val -43736"/>
                <a:gd name="adj2" fmla="val 70051"/>
                <a:gd name="adj3" fmla="val 16667"/>
              </a:avLst>
            </a:prstGeom>
            <a:gradFill rotWithShape="1">
              <a:gsLst>
                <a:gs pos="0">
                  <a:srgbClr val="B2C9EC"/>
                </a:gs>
                <a:gs pos="100000">
                  <a:srgbClr val="B2C9EC">
                    <a:gamma/>
                    <a:shade val="86667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8489" name="AutoShape 57"/>
            <p:cNvSpPr>
              <a:spLocks noChangeArrowheads="1"/>
            </p:cNvSpPr>
            <p:nvPr/>
          </p:nvSpPr>
          <p:spPr bwMode="auto">
            <a:xfrm>
              <a:off x="4740" y="2840"/>
              <a:ext cx="862" cy="27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78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0" name="Text Box 58"/>
            <p:cNvSpPr txBox="1">
              <a:spLocks noChangeArrowheads="1"/>
            </p:cNvSpPr>
            <p:nvPr/>
          </p:nvSpPr>
          <p:spPr bwMode="auto">
            <a:xfrm>
              <a:off x="4830" y="2840"/>
              <a:ext cx="72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/>
                <a:t>THANK YOU!</a:t>
              </a:r>
              <a:endParaRPr 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436</Words>
  <Application>Microsoft PowerPoint</Application>
  <PresentationFormat>On-screen Show (4:3)</PresentationFormat>
  <Paragraphs>139</Paragraphs>
  <Slides>13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Plantilla de diseño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Comic Sans MS</vt:lpstr>
      <vt:lpstr>Symbol</vt:lpstr>
      <vt:lpstr>Diseño predeterminado</vt:lpstr>
      <vt:lpstr>ChemWindow Document</vt:lpstr>
      <vt:lpstr>Diapositiva 1</vt:lpstr>
      <vt:lpstr>Diapositiva 2</vt:lpstr>
      <vt:lpstr>Diapositiva 3</vt:lpstr>
      <vt:lpstr>Why this is important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TO ORDER THE  COMPLETE LECTURE: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Miguel E. Alonso</dc:creator>
  <cp:lastModifiedBy>Miguel E. Alonso</cp:lastModifiedBy>
  <cp:revision>8</cp:revision>
  <dcterms:created xsi:type="dcterms:W3CDTF">2011-05-24T08:52:51Z</dcterms:created>
  <dcterms:modified xsi:type="dcterms:W3CDTF">2011-06-07T14:14:41Z</dcterms:modified>
</cp:coreProperties>
</file>